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Noah Bold" charset="1" panose="00000800000000000000"/>
      <p:regular r:id="rId36"/>
    </p:embeddedFont>
    <p:embeddedFont>
      <p:font typeface="IM Fell" charset="1" panose="02000000000000000000"/>
      <p:regular r:id="rId37"/>
    </p:embeddedFont>
    <p:embeddedFont>
      <p:font typeface="Garet Bold" charset="1" panose="00000000000000000000"/>
      <p:regular r:id="rId39"/>
    </p:embeddedFont>
    <p:embeddedFont>
      <p:font typeface="ITC New Baskerville Semi-Bold" charset="1" panose="02020702060506020304"/>
      <p:regular r:id="rId40"/>
    </p:embeddedFont>
    <p:embeddedFont>
      <p:font typeface="Helvetica World Bold" charset="1" panose="020B0800040000020004"/>
      <p:regular r:id="rId42"/>
    </p:embeddedFont>
    <p:embeddedFont>
      <p:font typeface="Canva Sans Bold Italics" charset="1" panose="020B0803030501040103"/>
      <p:regular r:id="rId45"/>
    </p:embeddedFont>
    <p:embeddedFont>
      <p:font typeface="Gotham Bold" charset="1" panose="00000000000000000000"/>
      <p:regular r:id="rId46"/>
    </p:embeddedFont>
    <p:embeddedFont>
      <p:font typeface="Helvetica World" charset="1" panose="020B0500040000020004"/>
      <p:regular r:id="rId47"/>
    </p:embeddedFont>
    <p:embeddedFont>
      <p:font typeface="Open Sans 2 Bold" charset="1" panose="00000000000000000000"/>
      <p:regular r:id="rId49"/>
    </p:embeddedFont>
    <p:embeddedFont>
      <p:font typeface="Garet" charset="1" panose="00000000000000000000"/>
      <p:regular r:id="rId52"/>
    </p:embeddedFont>
    <p:embeddedFont>
      <p:font typeface="IM Fell Italics" charset="1" panose="02000000000000000000"/>
      <p:regular r:id="rId54"/>
    </p:embeddedFont>
    <p:embeddedFont>
      <p:font typeface="Canva Sans" charset="1" panose="020B0503030501040103"/>
      <p:regular r:id="rId55"/>
    </p:embeddedFont>
    <p:embeddedFont>
      <p:font typeface="Canva Sans Bold" charset="1" panose="020B08030305010401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3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notesSlides/notesSlide6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fonts/font52.fntdata" Type="http://schemas.openxmlformats.org/officeDocument/2006/relationships/font"/><Relationship Id="rId53" Target="notesSlides/notesSlide9.xml" Type="http://schemas.openxmlformats.org/officeDocument/2006/relationships/notes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notesSlides/notesSlide18.xml" Type="http://schemas.openxmlformats.org/officeDocument/2006/relationships/notesSlide"/><Relationship Id="rId66" Target="notesSlides/notesSlide19.xml" Type="http://schemas.openxmlformats.org/officeDocument/2006/relationships/notesSlide"/><Relationship Id="rId67" Target="notesSlides/notesSlide20.xml" Type="http://schemas.openxmlformats.org/officeDocument/2006/relationships/notesSlide"/><Relationship Id="rId68" Target="notesSlides/notesSlide21.xml" Type="http://schemas.openxmlformats.org/officeDocument/2006/relationships/notesSlide"/><Relationship Id="rId69" Target="notesSlides/notesSlide22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3.xml" Type="http://schemas.openxmlformats.org/officeDocument/2006/relationships/notesSlide"/><Relationship Id="rId71" Target="notesSlides/notesSlide24.xml" Type="http://schemas.openxmlformats.org/officeDocument/2006/relationships/notesSlide"/><Relationship Id="rId72" Target="notesSlides/notesSlide25.xml" Type="http://schemas.openxmlformats.org/officeDocument/2006/relationships/notesSlide"/><Relationship Id="rId73" Target="notesSlides/notesSlide26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</a:p>
          <a:p>
            <a:r>
              <a:rPr lang="en-US"/>
              <a:t>Coverage_period est standardisée via StandardScaler, produisant coverage_period_scaled, centré et réduit pour les algorithmes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Area_m2 présente une forte asymétrie et des outliers. Nous imputons les 79 valeurs manquantes avec la médiane, puis appliquons RobustScaler, résistant aux valeurs extrêmes, générant area_m2_scaled.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Is_residential, variable binaire, est encodée via LabelEncoder : 0 pour commercial, 1 pour résidentiel."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La variable composée is_finished_and_fenced est découpée en deux variables binaires indépendantes : is_finished et is_fenced, permettant au modèle d'apprendre leur effet individuel."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Has_garden : imputation des valeurs manquantes par le mode, puis LabelEncoder donnant has_garden_encoded. Même processus pour locality, encodée en locality_encoded.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Structure_type avec ses 4 catégories est transformée via One-Hot Encoding, créant 4 colonnes binaires pour Fire-resistive, Non-combustible, Ordinary, et Wood-framed."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Window_count présente des valeurs hétérogènes : nombres, 'without', '&gt;=10'. Nous standardisons d'abord ces valeurs, puis appliquons One-Hot Encoding, générant 11 colonnes binaires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Le code géographique a été traité en plusieurs étapes :</a:t>
            </a:r>
          </a:p>
          <a:p>
            <a:r>
              <a:rPr lang="en-US"/>
              <a:t/>
            </a:r>
          </a:p>
          <a:p>
            <a:r>
              <a:rPr lang="en-US"/>
              <a:t>remplacement des valeurs manquantes par unknown,</a:t>
            </a:r>
          </a:p>
          <a:p>
            <a:r>
              <a:rPr lang="en-US"/>
              <a:t/>
            </a:r>
          </a:p>
          <a:p>
            <a:r>
              <a:rPr lang="en-US"/>
              <a:t>création de clusters géographiques,</a:t>
            </a:r>
          </a:p>
          <a:p>
            <a:r>
              <a:rPr lang="en-US"/>
              <a:t/>
            </a:r>
          </a:p>
          <a:p>
            <a:r>
              <a:rPr lang="en-US"/>
              <a:t>puis encodage par One-Hot Encoding, afin de réduire la cardinalité tout en conservant l’information spatiale.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Pour corriger le déséquilibre du jeu d’entraînement, nous avons appliqué un échantillonnage hybride, combinant :</a:t>
            </a:r>
          </a:p>
          <a:p>
            <a:r>
              <a:rPr lang="en-US"/>
              <a:t/>
            </a:r>
          </a:p>
          <a:p>
            <a:r>
              <a:rPr lang="en-US"/>
              <a:t>suréchantillonnage de la classe minoritaire,</a:t>
            </a:r>
          </a:p>
          <a:p>
            <a:r>
              <a:rPr lang="en-US"/>
              <a:t/>
            </a:r>
          </a:p>
          <a:p>
            <a:r>
              <a:rPr lang="en-US"/>
              <a:t>sous-échantillonnage de la classe majoritaire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Un point fondamental de notre méthodologie ,tous les prétraitements appris sur le jeu d’entraînement ont été appliqués à l’identique sur le jeu de test, afin d’éviter toute fuite d’information.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Notre présentation se structure en quatre parties : contexte et objectifs, solution proposée, réalisations, et enfin conclusion avec perspectives.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NOUR</a:t>
            </a:r>
          </a:p>
          <a:p>
            <a:r>
              <a:rPr lang="en-US"/>
              <a:t>Via RandomForest et RandomizedSearch, nous identifions les features les plus importantes. Area_m2 domine avec 44.7%, suivi de year_normalise à 6.9%. Cette analyse nous permet de réduire de 44 à 20 features, conservant 91% de l'information prédictive.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Nous testons sept algorithmes : Logistic Regression, Decision Tree, Random Forest, Gradient Boosting, SVM, KNN, et une technique ensembliste de stacking combinant ces modèles. Cette approche comparative garantit la sélection du meilleur modèle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Les résultats : Random Forest champion avec 88.2% de F1-score en test, suivi du VotingClassifier à 87.2%. Decision Tree atteint 85.8%. En revanche, les modèles linéaires donnent des mauvais résultats  : Gradient Boosting à 66.7%, SVM à 65.8%, et Logistic Regression à 62.5%. Les données nécessitent clairement une approche non-linéaire.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Diagnostic de généralisation : Random Forest, VotingClassifier, Decision Tree et KNN montrent un possible overfitting avec des écarts train-test de 11%. Cependant, leurs performances test restent excellentes. Gradient Boosting, SVM et Logistic Regression sont en underfitting - performance faible sur train ET test, indiquant une capacité insuffisante à capturer la complexité.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cette partie, nous présentons les outils utilisés dans ce projet.</a:t>
            </a:r>
          </a:p>
          <a:p>
            <a:r>
              <a:rPr lang="en-US"/>
              <a:t>Nous avons utilisé Python comme langage principal.</a:t>
            </a:r>
          </a:p>
          <a:p>
            <a:r>
              <a:rPr lang="en-US"/>
              <a:t>Pandas et NumPy nous ont aidés à organiser, nettoyer et traiter les données.</a:t>
            </a:r>
          </a:p>
          <a:p>
            <a:r>
              <a:rPr lang="en-US"/>
              <a:t>Scikit-learn a été utilisé pour créer et tester les modèles de machine learning.</a:t>
            </a:r>
          </a:p>
          <a:p>
            <a:r>
              <a:rPr lang="en-US"/>
              <a:t>Matplotlib et Seaborn nous ont permis de visualiser les données et les résultats sous forme de graphiques.</a:t>
            </a:r>
          </a:p>
          <a:p>
            <a:r>
              <a:rPr lang="en-US"/>
              <a:t>L’ensemble de ces outils nous a permis de construire une solution complète, fiable et performante.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Pour conclure, ce projet a donné de bons résultats.</a:t>
            </a:r>
          </a:p>
          <a:p>
            <a:r>
              <a:rPr lang="en-US"/>
              <a:t>Mais on peut encore l’améliorer.</a:t>
            </a:r>
          </a:p>
          <a:p>
            <a:r>
              <a:rPr lang="en-US"/>
              <a:t>On peut d’abord tester d’autres méthodes de machine learning.</a:t>
            </a:r>
          </a:p>
          <a:p>
            <a:r>
              <a:rPr lang="en-US"/>
              <a:t>Ensuite, ajouter plus de données pour que le modèle soit plus précis.</a:t>
            </a:r>
          </a:p>
          <a:p>
            <a:r>
              <a:rPr lang="en-US"/>
              <a:t>Enfin, utiliser le Deep Learning peut aider à trouver des informations plus complexes.</a:t>
            </a:r>
          </a:p>
          <a:p>
            <a:r>
              <a:rPr lang="en-US"/>
              <a:t>Ces améliorations permettront d’avoir de meilleurs résultats à l’avenir.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le secteur de l’assurance, la prédiction des réclamations est un enjeu majeur, car elle permet d’anticiper les risques, d’optimiser les coûts et d’améliorer la prise de décision.</a:t>
            </a:r>
          </a:p>
          <a:p>
            <a:r>
              <a:rPr lang="en-US"/>
              <a:t>Notre objectif est donc de construire un modèle de classification capable de prédire si un bâtiment fera l’objet d’une réclamation ou non, à partir de données historiques.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 </a:t>
            </a:r>
          </a:p>
          <a:p>
            <a:r>
              <a:rPr lang="en-US"/>
              <a:t>Pour répondre à cette problématique, nous avons adopté une approche en Data Mining, structurée autour de trois grandes phases :</a:t>
            </a:r>
          </a:p>
          <a:p>
            <a:r>
              <a:rPr lang="en-US"/>
              <a:t/>
            </a:r>
          </a:p>
          <a:p>
            <a:r>
              <a:rPr lang="en-US"/>
              <a:t>l’exploration des données,</a:t>
            </a:r>
          </a:p>
          <a:p>
            <a:r>
              <a:rPr lang="en-US"/>
              <a:t/>
            </a:r>
          </a:p>
          <a:p>
            <a:r>
              <a:rPr lang="en-US"/>
              <a:t>le prétraitement,</a:t>
            </a:r>
          </a:p>
          <a:p>
            <a:r>
              <a:rPr lang="en-US"/>
              <a:t/>
            </a:r>
          </a:p>
          <a:p>
            <a:r>
              <a:rPr lang="en-US"/>
              <a:t>et enfin l’apprentissage automatique et la validation.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</a:p>
          <a:p>
            <a:r>
              <a:rPr lang="en-US"/>
              <a:t>"Nous disposons de 7,161 observations réparties en deux ensembles : 5,014 pour l'entraînement et 2,147 pour le test, avec 13 variables chacun. Notre méthodologie suit trois phases : exploration et nettoyage des données, développement de modèles d'apprentissage automatique, puis validation."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eya</a:t>
            </a:r>
          </a:p>
          <a:p>
            <a:r>
              <a:rPr lang="en-US"/>
              <a:t>L'exploration révèle des problèmes critiques : la variable risk_score est entièrement vide avec 5,014 valeurs manquantes, nous l'avons donc supprimée. Area_m2 présente 79 valeurs manquantes, Geo_Code 75, et has_garden seulement 6. Ces valeurs seront imputées selon des stratégies adaptées.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 </a:t>
            </a:r>
          </a:p>
          <a:p>
            <a:r>
              <a:rPr lang="en-US"/>
              <a:t>Passons au prétraitement. Nous supprimons les deux premières lignes vides, risk_score, et policy_id. Pour la variable year avec sa distribution multimodale, nous appliquons une normalisation KDE innovante avec segmentation automatique en groupes. Cela crée deux nouvelles variables : year_normalise et year_group, capturant la structure temporelle non-linéaire."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https://www.google.com/search?q=Avant%2Fapr%C3%A8s&amp;sca_esv=468dd309b21e9ab2&amp;sxsrf=AE3TifNA9O9Jn9HTcianmkDZMS79BcN39A%3A1766431487159&amp;ei=_5pJacu7CcyM9u8PsKGbsQ4&amp;oq=avant+%2C+ap&amp;gs_lp=Egxnd3Mtd2l6LXNlcnAiCmF2YW50ICwgYXAqAggAMgUQABiABDIFEAAYgAQyBRAAGIAEMggQABiABBjLATIIEAAYgAQYywEyBRAAGIAEMgUQABiABDIIEAAYgAQYywEyBRAAGIAEMggQABiABBjLAUj4X1CCCFjEUHABeAGQAQCYAZ4BoAGrCqoBBDAuMTC4AQHIAQD4AQGYAgugAusKqAIRwgIHECMYJxjqAsICDRAjGPAFGCcYyQIY6gLCAhYQABiABBhDGLQCGOcGGIoFGOoC2AEBwgIYEAAYgAQYQxi0AhjnBhiKBRjqAhgK2AEBwgIfEC4YgAQY0QMYQxi0AhjnBhjHARjIAxiKBRjqAtgBAcICChAAGIAEGEMYigXCAhYQLhiABBixAxjRAxhDGIMBGMcBGIoFwgILEAAYgAQYsQMYgwHCAg4QABiABBixAxiDARiKBcICDhAuGIAEGLEDGIMBGIoFwgIIEAAYgAQYsQPCAgUQLhiABMICHRAuGIAEGLEDGIMBGIoFGJcFGNwEGN4EGOAE2AEBwgIQEAAYgAQYsQMYQxiDARiKBcICCxAuGIAEGLEDGIMBmAMV8QVBYRURd_zsZroGBggBEAEYAZIHBDEuMTCgB9NEsgcEMC4xMLgH1grCBwcwLjYuNC4xyAczgAgA&amp;sclient=gws-wiz-serp&amp;ved=2ahUKEwidir_4-dGRAxW_gv0HHYICEwoQgK4QegYIAQgAEAM" TargetMode="External" Type="http://schemas.openxmlformats.org/officeDocument/2006/relationships/hyperlink"/><Relationship Id="rId2" Target="../notesSlides/notesSlide9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8.png" Type="http://schemas.openxmlformats.org/officeDocument/2006/relationships/image"/><Relationship Id="rId13" Target="../media/image47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7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7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7.png" Type="http://schemas.openxmlformats.org/officeDocument/2006/relationships/image"/><Relationship Id="rId13" Target="../media/image49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7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0.pn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3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58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59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60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61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72.png" Type="http://schemas.openxmlformats.org/officeDocument/2006/relationships/image"/><Relationship Id="rId8" Target="../media/image73.sv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9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2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4755" y="-2230755"/>
            <a:ext cx="18412755" cy="10275673"/>
          </a:xfrm>
          <a:custGeom>
            <a:avLst/>
            <a:gdLst/>
            <a:ahLst/>
            <a:cxnLst/>
            <a:rect r="r" b="b" t="t" l="l"/>
            <a:pathLst>
              <a:path h="10275673" w="18412755">
                <a:moveTo>
                  <a:pt x="0" y="0"/>
                </a:moveTo>
                <a:lnTo>
                  <a:pt x="18412755" y="0"/>
                </a:lnTo>
                <a:lnTo>
                  <a:pt x="18412755" y="10275674"/>
                </a:lnTo>
                <a:lnTo>
                  <a:pt x="0" y="1027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249930"/>
            <a:ext cx="18288000" cy="1277097"/>
            <a:chOff x="0" y="0"/>
            <a:chExt cx="4816593" cy="336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36355"/>
            </a:xfrm>
            <a:custGeom>
              <a:avLst/>
              <a:gdLst/>
              <a:ahLst/>
              <a:cxnLst/>
              <a:rect r="r" b="b" t="t" l="l"/>
              <a:pathLst>
                <a:path h="33635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6355"/>
                  </a:lnTo>
                  <a:lnTo>
                    <a:pt x="0" y="33635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4816593" cy="47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66429" y="3526207"/>
            <a:ext cx="7264458" cy="7264458"/>
          </a:xfrm>
          <a:custGeom>
            <a:avLst/>
            <a:gdLst/>
            <a:ahLst/>
            <a:cxnLst/>
            <a:rect r="r" b="b" t="t" l="l"/>
            <a:pathLst>
              <a:path h="7264458" w="7264458">
                <a:moveTo>
                  <a:pt x="0" y="0"/>
                </a:moveTo>
                <a:lnTo>
                  <a:pt x="7264458" y="0"/>
                </a:lnTo>
                <a:lnTo>
                  <a:pt x="7264458" y="7264458"/>
                </a:lnTo>
                <a:lnTo>
                  <a:pt x="0" y="726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74267" y="2427726"/>
            <a:ext cx="7077413" cy="9695086"/>
          </a:xfrm>
          <a:custGeom>
            <a:avLst/>
            <a:gdLst/>
            <a:ahLst/>
            <a:cxnLst/>
            <a:rect r="r" b="b" t="t" l="l"/>
            <a:pathLst>
              <a:path h="9695086" w="7077413">
                <a:moveTo>
                  <a:pt x="0" y="0"/>
                </a:moveTo>
                <a:lnTo>
                  <a:pt x="7077413" y="0"/>
                </a:lnTo>
                <a:lnTo>
                  <a:pt x="7077413" y="9695085"/>
                </a:lnTo>
                <a:lnTo>
                  <a:pt x="0" y="9695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32905" y="3888478"/>
            <a:ext cx="6169922" cy="6398522"/>
          </a:xfrm>
          <a:custGeom>
            <a:avLst/>
            <a:gdLst/>
            <a:ahLst/>
            <a:cxnLst/>
            <a:rect r="r" b="b" t="t" l="l"/>
            <a:pathLst>
              <a:path h="6398522" w="6169922">
                <a:moveTo>
                  <a:pt x="0" y="0"/>
                </a:moveTo>
                <a:lnTo>
                  <a:pt x="6169922" y="0"/>
                </a:lnTo>
                <a:lnTo>
                  <a:pt x="6169922" y="6398522"/>
                </a:lnTo>
                <a:lnTo>
                  <a:pt x="0" y="6398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2" t="0" r="-18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73064" y="3697587"/>
            <a:ext cx="7460163" cy="7460163"/>
          </a:xfrm>
          <a:custGeom>
            <a:avLst/>
            <a:gdLst/>
            <a:ahLst/>
            <a:cxnLst/>
            <a:rect r="r" b="b" t="t" l="l"/>
            <a:pathLst>
              <a:path h="7460163" w="7460163">
                <a:moveTo>
                  <a:pt x="0" y="0"/>
                </a:moveTo>
                <a:lnTo>
                  <a:pt x="7460163" y="0"/>
                </a:lnTo>
                <a:lnTo>
                  <a:pt x="7460163" y="7460163"/>
                </a:lnTo>
                <a:lnTo>
                  <a:pt x="0" y="7460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6671" y="2587243"/>
            <a:ext cx="7699757" cy="7699757"/>
          </a:xfrm>
          <a:custGeom>
            <a:avLst/>
            <a:gdLst/>
            <a:ahLst/>
            <a:cxnLst/>
            <a:rect r="r" b="b" t="t" l="l"/>
            <a:pathLst>
              <a:path h="7699757" w="7699757">
                <a:moveTo>
                  <a:pt x="0" y="0"/>
                </a:moveTo>
                <a:lnTo>
                  <a:pt x="7699758" y="0"/>
                </a:lnTo>
                <a:lnTo>
                  <a:pt x="7699758" y="7699757"/>
                </a:lnTo>
                <a:lnTo>
                  <a:pt x="0" y="7699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  <a:r>
                <a:rPr lang="en-US" sz="2231" i="true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les deux premières lignes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1414258" y="3099262"/>
            <a:ext cx="2694373" cy="762528"/>
            <a:chOff x="0" y="0"/>
            <a:chExt cx="922893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22893" cy="261186"/>
            </a:xfrm>
            <a:custGeom>
              <a:avLst/>
              <a:gdLst/>
              <a:ahLst/>
              <a:cxnLst/>
              <a:rect r="r" b="b" t="t" l="l"/>
              <a:pathLst>
                <a:path h="261186" w="922893">
                  <a:moveTo>
                    <a:pt x="130593" y="0"/>
                  </a:moveTo>
                  <a:lnTo>
                    <a:pt x="792300" y="0"/>
                  </a:lnTo>
                  <a:cubicBezTo>
                    <a:pt x="826935" y="0"/>
                    <a:pt x="860152" y="13759"/>
                    <a:pt x="884643" y="38250"/>
                  </a:cubicBezTo>
                  <a:cubicBezTo>
                    <a:pt x="909134" y="62741"/>
                    <a:pt x="922893" y="95957"/>
                    <a:pt x="922893" y="130593"/>
                  </a:cubicBezTo>
                  <a:lnTo>
                    <a:pt x="922893" y="130593"/>
                  </a:lnTo>
                  <a:cubicBezTo>
                    <a:pt x="922893" y="165228"/>
                    <a:pt x="909134" y="198445"/>
                    <a:pt x="884643" y="222936"/>
                  </a:cubicBezTo>
                  <a:cubicBezTo>
                    <a:pt x="860152" y="247427"/>
                    <a:pt x="826935" y="261186"/>
                    <a:pt x="79230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92289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risk_score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414258" y="2179808"/>
            <a:ext cx="2694373" cy="741423"/>
            <a:chOff x="0" y="0"/>
            <a:chExt cx="922893" cy="25395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22893" cy="253957"/>
            </a:xfrm>
            <a:custGeom>
              <a:avLst/>
              <a:gdLst/>
              <a:ahLst/>
              <a:cxnLst/>
              <a:rect r="r" b="b" t="t" l="l"/>
              <a:pathLst>
                <a:path h="253957" w="922893">
                  <a:moveTo>
                    <a:pt x="126978" y="0"/>
                  </a:moveTo>
                  <a:lnTo>
                    <a:pt x="795915" y="0"/>
                  </a:lnTo>
                  <a:cubicBezTo>
                    <a:pt x="829591" y="0"/>
                    <a:pt x="861889" y="13378"/>
                    <a:pt x="885702" y="37191"/>
                  </a:cubicBezTo>
                  <a:cubicBezTo>
                    <a:pt x="909515" y="61004"/>
                    <a:pt x="922893" y="93302"/>
                    <a:pt x="922893" y="126978"/>
                  </a:cubicBezTo>
                  <a:lnTo>
                    <a:pt x="922893" y="126978"/>
                  </a:lnTo>
                  <a:cubicBezTo>
                    <a:pt x="922893" y="197107"/>
                    <a:pt x="866043" y="253957"/>
                    <a:pt x="795915" y="253957"/>
                  </a:cubicBezTo>
                  <a:lnTo>
                    <a:pt x="126978" y="253957"/>
                  </a:lnTo>
                  <a:cubicBezTo>
                    <a:pt x="93302" y="253957"/>
                    <a:pt x="61004" y="240579"/>
                    <a:pt x="37191" y="216766"/>
                  </a:cubicBezTo>
                  <a:cubicBezTo>
                    <a:pt x="13378" y="192953"/>
                    <a:pt x="0" y="160655"/>
                    <a:pt x="0" y="126978"/>
                  </a:cubicBezTo>
                  <a:lnTo>
                    <a:pt x="0" y="126978"/>
                  </a:lnTo>
                  <a:cubicBezTo>
                    <a:pt x="0" y="93302"/>
                    <a:pt x="13378" y="61004"/>
                    <a:pt x="37191" y="37191"/>
                  </a:cubicBezTo>
                  <a:cubicBezTo>
                    <a:pt x="61004" y="13378"/>
                    <a:pt x="93302" y="0"/>
                    <a:pt x="126978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922893" cy="301582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policy_id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14108632" y="2268337"/>
            <a:ext cx="576286" cy="1541903"/>
          </a:xfrm>
          <a:custGeom>
            <a:avLst/>
            <a:gdLst/>
            <a:ahLst/>
            <a:cxnLst/>
            <a:rect r="r" b="b" t="t" l="l"/>
            <a:pathLst>
              <a:path h="1541903" w="576286">
                <a:moveTo>
                  <a:pt x="0" y="0"/>
                </a:moveTo>
                <a:lnTo>
                  <a:pt x="576286" y="0"/>
                </a:lnTo>
                <a:lnTo>
                  <a:pt x="576286" y="1541903"/>
                </a:lnTo>
                <a:lnTo>
                  <a:pt x="0" y="1541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7257720" y="4323308"/>
            <a:ext cx="2694373" cy="762528"/>
            <a:chOff x="0" y="0"/>
            <a:chExt cx="922893" cy="26118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22893" cy="261186"/>
            </a:xfrm>
            <a:custGeom>
              <a:avLst/>
              <a:gdLst/>
              <a:ahLst/>
              <a:cxnLst/>
              <a:rect r="r" b="b" t="t" l="l"/>
              <a:pathLst>
                <a:path h="261186" w="922893">
                  <a:moveTo>
                    <a:pt x="130593" y="0"/>
                  </a:moveTo>
                  <a:lnTo>
                    <a:pt x="792300" y="0"/>
                  </a:lnTo>
                  <a:cubicBezTo>
                    <a:pt x="826935" y="0"/>
                    <a:pt x="860152" y="13759"/>
                    <a:pt x="884643" y="38250"/>
                  </a:cubicBezTo>
                  <a:cubicBezTo>
                    <a:pt x="909134" y="62741"/>
                    <a:pt x="922893" y="95957"/>
                    <a:pt x="922893" y="130593"/>
                  </a:cubicBezTo>
                  <a:lnTo>
                    <a:pt x="922893" y="130593"/>
                  </a:lnTo>
                  <a:cubicBezTo>
                    <a:pt x="922893" y="165228"/>
                    <a:pt x="909134" y="198445"/>
                    <a:pt x="884643" y="222936"/>
                  </a:cubicBezTo>
                  <a:cubicBezTo>
                    <a:pt x="860152" y="247427"/>
                    <a:pt x="826935" y="261186"/>
                    <a:pt x="79230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92289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669353" y="2786390"/>
            <a:ext cx="3022649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À 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Supprimer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952094" y="4357090"/>
            <a:ext cx="7606559" cy="90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Normalisation KDE + S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egmentation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automatique en groupes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6835340" y="5647353"/>
            <a:ext cx="10856663" cy="3283498"/>
            <a:chOff x="0" y="0"/>
            <a:chExt cx="14475551" cy="437799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1417566"/>
              <a:ext cx="3510308" cy="2922331"/>
            </a:xfrm>
            <a:custGeom>
              <a:avLst/>
              <a:gdLst/>
              <a:ahLst/>
              <a:cxnLst/>
              <a:rect r="r" b="b" t="t" l="l"/>
              <a:pathLst>
                <a:path h="2922331" w="3510308">
                  <a:moveTo>
                    <a:pt x="0" y="0"/>
                  </a:moveTo>
                  <a:lnTo>
                    <a:pt x="3510308" y="0"/>
                  </a:lnTo>
                  <a:lnTo>
                    <a:pt x="3510308" y="2922331"/>
                  </a:lnTo>
                  <a:lnTo>
                    <a:pt x="0" y="2922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100000" b="-99999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1400425" y="579145"/>
              <a:ext cx="1176645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 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1149854" y="-57150"/>
              <a:ext cx="1677788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Avant</a:t>
              </a:r>
            </a:p>
          </p:txBody>
        </p:sp>
        <p:sp>
          <p:nvSpPr>
            <p:cNvPr name="Freeform 65" id="65"/>
            <p:cNvSpPr/>
            <p:nvPr/>
          </p:nvSpPr>
          <p:spPr>
            <a:xfrm flipH="false" flipV="false" rot="0">
              <a:off x="4333530" y="1283995"/>
              <a:ext cx="10142021" cy="3094002"/>
            </a:xfrm>
            <a:custGeom>
              <a:avLst/>
              <a:gdLst/>
              <a:ahLst/>
              <a:cxnLst/>
              <a:rect r="r" b="b" t="t" l="l"/>
              <a:pathLst>
                <a:path h="3094002" w="10142021">
                  <a:moveTo>
                    <a:pt x="0" y="0"/>
                  </a:moveTo>
                  <a:lnTo>
                    <a:pt x="10142021" y="0"/>
                  </a:lnTo>
                  <a:lnTo>
                    <a:pt x="10142021" y="3094002"/>
                  </a:lnTo>
                  <a:lnTo>
                    <a:pt x="0" y="309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-49632" b="-1380724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4539863" y="579145"/>
              <a:ext cx="9757887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sz="2586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</a:t>
              </a:r>
              <a:r>
                <a:rPr lang="en-US" sz="2586" strike="noStrike" u="non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_normalise                 year_group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8579913" y="-57150"/>
              <a:ext cx="1677788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  <a:r>
                <a:rPr lang="en-US" b="true" sz="2586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6" tooltip="https://www.google.com/search?q=Avant%2Fapr%C3%A8s&amp;sca_esv=468dd309b21e9ab2&amp;sxsrf=AE3TifNA9O9Jn9HTcianmkDZMS79BcN39A%3A1766431487159&amp;ei=_5pJacu7CcyM9u8PsKGbsQ4&amp;oq=avant+%2C+ap&amp;gs_lp=Egxnd3Mtd2l6LXNlcnAiCmF2YW50ICwgYXAqAggAMgUQABiABDIFEAAYgAQyBRAAGIAEMggQABiABBjLATIIEAAYgAQYywEyBRAAGIAEMgUQABiABDIIEAAYgAQYywEyBRAAGIAEMggQABiABBjLAUj4X1CCCFjEUHABeAGQAQCYAZ4BoAGrCqoBBDAuMTC4AQHIAQD4AQGYAgugAusKqAIRwgIHECMYJxjqAsICDRAjGPAFGCcYyQIY6gLCAhYQABiABBhDGLQCGOcGGIoFGOoC2AEBwgIYEAAYgAQYQxi0AhjnBhiKBRjqAhgK2AEBwgIfEC4YgAQY0QMYQxi0AhjnBhjHARjIAxiKBRjqAtgBAcICChAAGIAEGEMYigXCAhYQLhiABBixAxjRAxhDGIMBGMcBGIoFwgILEAAYgAQYsQMYgwHCAg4QABiABBixAxiDARiKBcICDhAuGIAEGLEDGIMBGIoFwgIIEAAYgAQYsQPCAgUQLhiABMICHRAuGIAEGLEDGIMBGIoFGJcFGNwEGN4EGOAE2AEBwgIQEAAYgAQYsQMYQxiDARiKBcICCxAuGIAEGLEDGIMBmAMV8QVBYRURd_zsZroGBggBEAEYAZIHBDEuMTCgB9NEsgcEMC4xMLgH1grCBwcwLjYuNC4xyAczgAgA&amp;sclient=gws-wiz-serp&amp;ved=2ahUKEwidir_4-dGRAxW_gv0HHYICEwoQgK4QegYIAQgAEAM"/>
                </a:rPr>
                <a:t>près</a:t>
              </a: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7053799" y="2439733"/>
            <a:ext cx="3102216" cy="90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 deux premières lignes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156015" y="2508947"/>
            <a:ext cx="1021706" cy="73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257720" y="2531788"/>
            <a:ext cx="3486221" cy="741423"/>
            <a:chOff x="0" y="0"/>
            <a:chExt cx="1194121" cy="25395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94121" cy="253957"/>
            </a:xfrm>
            <a:custGeom>
              <a:avLst/>
              <a:gdLst/>
              <a:ahLst/>
              <a:cxnLst/>
              <a:rect r="r" b="b" t="t" l="l"/>
              <a:pathLst>
                <a:path h="253957" w="1194121">
                  <a:moveTo>
                    <a:pt x="126978" y="0"/>
                  </a:moveTo>
                  <a:lnTo>
                    <a:pt x="1067143" y="0"/>
                  </a:lnTo>
                  <a:cubicBezTo>
                    <a:pt x="1137271" y="0"/>
                    <a:pt x="1194121" y="56850"/>
                    <a:pt x="1194121" y="126978"/>
                  </a:cubicBezTo>
                  <a:lnTo>
                    <a:pt x="1194121" y="126978"/>
                  </a:lnTo>
                  <a:cubicBezTo>
                    <a:pt x="1194121" y="160655"/>
                    <a:pt x="1180743" y="192953"/>
                    <a:pt x="1156930" y="216766"/>
                  </a:cubicBezTo>
                  <a:cubicBezTo>
                    <a:pt x="1133117" y="240579"/>
                    <a:pt x="1100820" y="253957"/>
                    <a:pt x="1067143" y="253957"/>
                  </a:cubicBezTo>
                  <a:lnTo>
                    <a:pt x="126978" y="253957"/>
                  </a:lnTo>
                  <a:cubicBezTo>
                    <a:pt x="93302" y="253957"/>
                    <a:pt x="61004" y="240579"/>
                    <a:pt x="37191" y="216766"/>
                  </a:cubicBezTo>
                  <a:cubicBezTo>
                    <a:pt x="13378" y="192953"/>
                    <a:pt x="0" y="160655"/>
                    <a:pt x="0" y="126978"/>
                  </a:cubicBezTo>
                  <a:lnTo>
                    <a:pt x="0" y="126978"/>
                  </a:lnTo>
                  <a:cubicBezTo>
                    <a:pt x="0" y="93302"/>
                    <a:pt x="13378" y="61004"/>
                    <a:pt x="37191" y="37191"/>
                  </a:cubicBezTo>
                  <a:cubicBezTo>
                    <a:pt x="61004" y="13378"/>
                    <a:pt x="93302" y="0"/>
                    <a:pt x="126978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1194121" cy="301582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coverage_period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910918" y="4110595"/>
            <a:ext cx="9517340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Standardisation → coverage_period_scaled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580999" y="4990147"/>
            <a:ext cx="3668982" cy="3538442"/>
            <a:chOff x="0" y="0"/>
            <a:chExt cx="4891976" cy="471792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619259"/>
              <a:ext cx="4891976" cy="4098664"/>
            </a:xfrm>
            <a:custGeom>
              <a:avLst/>
              <a:gdLst/>
              <a:ahLst/>
              <a:cxnLst/>
              <a:rect r="r" b="b" t="t" l="l"/>
              <a:pathLst>
                <a:path h="4098664" w="4891976">
                  <a:moveTo>
                    <a:pt x="0" y="0"/>
                  </a:moveTo>
                  <a:lnTo>
                    <a:pt x="4891976" y="0"/>
                  </a:lnTo>
                  <a:lnTo>
                    <a:pt x="4891976" y="4098664"/>
                  </a:lnTo>
                  <a:lnTo>
                    <a:pt x="0" y="409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9894" t="0" r="0" b="-98622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1607094" y="-57150"/>
              <a:ext cx="1677788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Avant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060799" y="5063095"/>
            <a:ext cx="5198501" cy="3711770"/>
            <a:chOff x="0" y="0"/>
            <a:chExt cx="6931335" cy="494902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635625"/>
              <a:ext cx="6931335" cy="4313402"/>
            </a:xfrm>
            <a:custGeom>
              <a:avLst/>
              <a:gdLst/>
              <a:ahLst/>
              <a:cxnLst/>
              <a:rect r="r" b="b" t="t" l="l"/>
              <a:pathLst>
                <a:path h="4313402" w="6931335">
                  <a:moveTo>
                    <a:pt x="0" y="0"/>
                  </a:moveTo>
                  <a:lnTo>
                    <a:pt x="6931335" y="0"/>
                  </a:lnTo>
                  <a:lnTo>
                    <a:pt x="6931335" y="4313401"/>
                  </a:lnTo>
                  <a:lnTo>
                    <a:pt x="0" y="4313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98973" t="0" r="0" b="-1350353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 rot="0">
              <a:off x="2626773" y="-57150"/>
              <a:ext cx="1677788" cy="57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Après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25107" y="2510683"/>
            <a:ext cx="2200458" cy="762528"/>
            <a:chOff x="0" y="0"/>
            <a:chExt cx="753714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53714" cy="261186"/>
            </a:xfrm>
            <a:custGeom>
              <a:avLst/>
              <a:gdLst/>
              <a:ahLst/>
              <a:cxnLst/>
              <a:rect r="r" b="b" t="t" l="l"/>
              <a:pathLst>
                <a:path h="261186" w="753714">
                  <a:moveTo>
                    <a:pt x="130593" y="0"/>
                  </a:moveTo>
                  <a:lnTo>
                    <a:pt x="623121" y="0"/>
                  </a:lnTo>
                  <a:cubicBezTo>
                    <a:pt x="657756" y="0"/>
                    <a:pt x="690973" y="13759"/>
                    <a:pt x="715464" y="38250"/>
                  </a:cubicBezTo>
                  <a:cubicBezTo>
                    <a:pt x="739955" y="62741"/>
                    <a:pt x="753714" y="95957"/>
                    <a:pt x="753714" y="130593"/>
                  </a:cubicBezTo>
                  <a:lnTo>
                    <a:pt x="753714" y="130593"/>
                  </a:lnTo>
                  <a:cubicBezTo>
                    <a:pt x="753714" y="165228"/>
                    <a:pt x="739955" y="198445"/>
                    <a:pt x="715464" y="222936"/>
                  </a:cubicBezTo>
                  <a:cubicBezTo>
                    <a:pt x="690973" y="247427"/>
                    <a:pt x="657756" y="261186"/>
                    <a:pt x="623121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753714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area_m2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715123" y="5143500"/>
            <a:ext cx="5716553" cy="3616587"/>
          </a:xfrm>
          <a:custGeom>
            <a:avLst/>
            <a:gdLst/>
            <a:ahLst/>
            <a:cxnLst/>
            <a:rect r="r" b="b" t="t" l="l"/>
            <a:pathLst>
              <a:path h="3616587" w="5716553">
                <a:moveTo>
                  <a:pt x="0" y="0"/>
                </a:moveTo>
                <a:lnTo>
                  <a:pt x="5716554" y="0"/>
                </a:lnTo>
                <a:lnTo>
                  <a:pt x="5716554" y="3616587"/>
                </a:lnTo>
                <a:lnTo>
                  <a:pt x="0" y="36165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216" t="-198645" r="-208356" b="-1197653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10918" y="4150955"/>
            <a:ext cx="8197315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andardisation → area_m2_scaled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910918" y="3473709"/>
            <a:ext cx="7670417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b="true" sz="258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: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médiane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13612" y="2521236"/>
            <a:ext cx="3486221" cy="762528"/>
            <a:chOff x="0" y="0"/>
            <a:chExt cx="1194121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94121" cy="261186"/>
            </a:xfrm>
            <a:custGeom>
              <a:avLst/>
              <a:gdLst/>
              <a:ahLst/>
              <a:cxnLst/>
              <a:rect r="r" b="b" t="t" l="l"/>
              <a:pathLst>
                <a:path h="261186" w="1194121">
                  <a:moveTo>
                    <a:pt x="128802" y="0"/>
                  </a:moveTo>
                  <a:lnTo>
                    <a:pt x="1065319" y="0"/>
                  </a:lnTo>
                  <a:cubicBezTo>
                    <a:pt x="1136455" y="0"/>
                    <a:pt x="1194121" y="57667"/>
                    <a:pt x="1194121" y="128802"/>
                  </a:cubicBezTo>
                  <a:lnTo>
                    <a:pt x="1194121" y="132384"/>
                  </a:lnTo>
                  <a:cubicBezTo>
                    <a:pt x="1194121" y="203519"/>
                    <a:pt x="1136455" y="261186"/>
                    <a:pt x="1065319" y="261186"/>
                  </a:cubicBezTo>
                  <a:lnTo>
                    <a:pt x="128802" y="261186"/>
                  </a:lnTo>
                  <a:cubicBezTo>
                    <a:pt x="57667" y="261186"/>
                    <a:pt x="0" y="203519"/>
                    <a:pt x="0" y="132384"/>
                  </a:cubicBezTo>
                  <a:lnTo>
                    <a:pt x="0" y="128802"/>
                  </a:lnTo>
                  <a:cubicBezTo>
                    <a:pt x="0" y="57667"/>
                    <a:pt x="57667" y="0"/>
                    <a:pt x="128802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194121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is_residential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9442522" y="4915190"/>
            <a:ext cx="5969712" cy="3546602"/>
          </a:xfrm>
          <a:custGeom>
            <a:avLst/>
            <a:gdLst/>
            <a:ahLst/>
            <a:cxnLst/>
            <a:rect r="r" b="b" t="t" l="l"/>
            <a:pathLst>
              <a:path h="3546602" w="5969712">
                <a:moveTo>
                  <a:pt x="0" y="0"/>
                </a:moveTo>
                <a:lnTo>
                  <a:pt x="5969712" y="0"/>
                </a:lnTo>
                <a:lnTo>
                  <a:pt x="5969712" y="3546602"/>
                </a:lnTo>
                <a:lnTo>
                  <a:pt x="0" y="35466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9304" r="-195005" b="-129974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20655" y="3985219"/>
            <a:ext cx="905708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is_residential_encoded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25107" y="2258271"/>
            <a:ext cx="5026489" cy="762528"/>
            <a:chOff x="0" y="0"/>
            <a:chExt cx="1721703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721703" cy="261186"/>
            </a:xfrm>
            <a:custGeom>
              <a:avLst/>
              <a:gdLst/>
              <a:ahLst/>
              <a:cxnLst/>
              <a:rect r="r" b="b" t="t" l="l"/>
              <a:pathLst>
                <a:path h="261186" w="1721703">
                  <a:moveTo>
                    <a:pt x="89333" y="0"/>
                  </a:moveTo>
                  <a:lnTo>
                    <a:pt x="1632370" y="0"/>
                  </a:lnTo>
                  <a:cubicBezTo>
                    <a:pt x="1681707" y="0"/>
                    <a:pt x="1721703" y="39996"/>
                    <a:pt x="1721703" y="89333"/>
                  </a:cubicBezTo>
                  <a:lnTo>
                    <a:pt x="1721703" y="171853"/>
                  </a:lnTo>
                  <a:cubicBezTo>
                    <a:pt x="1721703" y="195545"/>
                    <a:pt x="1712291" y="218267"/>
                    <a:pt x="1695538" y="235021"/>
                  </a:cubicBezTo>
                  <a:cubicBezTo>
                    <a:pt x="1678785" y="251774"/>
                    <a:pt x="1656062" y="261186"/>
                    <a:pt x="1632370" y="261186"/>
                  </a:cubicBezTo>
                  <a:lnTo>
                    <a:pt x="89333" y="261186"/>
                  </a:lnTo>
                  <a:cubicBezTo>
                    <a:pt x="39996" y="261186"/>
                    <a:pt x="0" y="221190"/>
                    <a:pt x="0" y="171853"/>
                  </a:cubicBezTo>
                  <a:lnTo>
                    <a:pt x="0" y="89333"/>
                  </a:lnTo>
                  <a:cubicBezTo>
                    <a:pt x="0" y="39996"/>
                    <a:pt x="39996" y="0"/>
                    <a:pt x="8933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72170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is_finished_and_fenced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8589047" y="6892413"/>
            <a:ext cx="7322806" cy="2268683"/>
          </a:xfrm>
          <a:custGeom>
            <a:avLst/>
            <a:gdLst/>
            <a:ahLst/>
            <a:cxnLst/>
            <a:rect r="r" b="b" t="t" l="l"/>
            <a:pathLst>
              <a:path h="2268683" w="7322806">
                <a:moveTo>
                  <a:pt x="0" y="0"/>
                </a:moveTo>
                <a:lnTo>
                  <a:pt x="7322806" y="0"/>
                </a:lnTo>
                <a:lnTo>
                  <a:pt x="7322806" y="2268683"/>
                </a:lnTo>
                <a:lnTo>
                  <a:pt x="0" y="22686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0875" t="-97206" r="0" b="-1272959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9276635" y="3922469"/>
            <a:ext cx="6301487" cy="2779444"/>
          </a:xfrm>
          <a:custGeom>
            <a:avLst/>
            <a:gdLst/>
            <a:ahLst/>
            <a:cxnLst/>
            <a:rect r="r" b="b" t="t" l="l"/>
            <a:pathLst>
              <a:path h="2779444" w="6301487">
                <a:moveTo>
                  <a:pt x="0" y="0"/>
                </a:moveTo>
                <a:lnTo>
                  <a:pt x="6301487" y="0"/>
                </a:lnTo>
                <a:lnTo>
                  <a:pt x="6301487" y="2779444"/>
                </a:lnTo>
                <a:lnTo>
                  <a:pt x="0" y="27794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052534" y="3287499"/>
            <a:ext cx="599004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Dé</a:t>
            </a:r>
            <a:r>
              <a:rPr lang="en-US" b="true" sz="258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coupage en : 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is_finished, is_fenced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651690" y="1068787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7988815" y="6247158"/>
            <a:ext cx="4023025" cy="2467493"/>
          </a:xfrm>
          <a:custGeom>
            <a:avLst/>
            <a:gdLst/>
            <a:ahLst/>
            <a:cxnLst/>
            <a:rect r="r" b="b" t="t" l="l"/>
            <a:pathLst>
              <a:path h="2467493" w="4023025">
                <a:moveTo>
                  <a:pt x="0" y="0"/>
                </a:moveTo>
                <a:lnTo>
                  <a:pt x="4023026" y="0"/>
                </a:lnTo>
                <a:lnTo>
                  <a:pt x="4023026" y="2467493"/>
                </a:lnTo>
                <a:lnTo>
                  <a:pt x="0" y="246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2510" t="-198645" r="-101492" b="-1197653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7325107" y="2220977"/>
            <a:ext cx="3044597" cy="762528"/>
            <a:chOff x="0" y="0"/>
            <a:chExt cx="1042853" cy="26118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42853" cy="261186"/>
            </a:xfrm>
            <a:custGeom>
              <a:avLst/>
              <a:gdLst/>
              <a:ahLst/>
              <a:cxnLst/>
              <a:rect r="r" b="b" t="t" l="l"/>
              <a:pathLst>
                <a:path h="261186" w="1042853">
                  <a:moveTo>
                    <a:pt x="130593" y="0"/>
                  </a:moveTo>
                  <a:lnTo>
                    <a:pt x="912261" y="0"/>
                  </a:lnTo>
                  <a:cubicBezTo>
                    <a:pt x="946896" y="0"/>
                    <a:pt x="980113" y="13759"/>
                    <a:pt x="1004604" y="38250"/>
                  </a:cubicBezTo>
                  <a:cubicBezTo>
                    <a:pt x="1029095" y="62741"/>
                    <a:pt x="1042853" y="95957"/>
                    <a:pt x="1042853" y="130593"/>
                  </a:cubicBezTo>
                  <a:lnTo>
                    <a:pt x="1042853" y="130593"/>
                  </a:lnTo>
                  <a:cubicBezTo>
                    <a:pt x="1042853" y="165228"/>
                    <a:pt x="1029095" y="198445"/>
                    <a:pt x="1004604" y="222936"/>
                  </a:cubicBezTo>
                  <a:cubicBezTo>
                    <a:pt x="980113" y="247427"/>
                    <a:pt x="946896" y="261186"/>
                    <a:pt x="912261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104285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has_garden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8014434" y="3266228"/>
            <a:ext cx="9206766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b="true" sz="258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pour has_garden :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074963" y="4702165"/>
            <a:ext cx="8704830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has_garden_encoded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0504082" y="2265575"/>
            <a:ext cx="2292212" cy="762528"/>
            <a:chOff x="0" y="0"/>
            <a:chExt cx="785142" cy="26118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85142" cy="261186"/>
            </a:xfrm>
            <a:custGeom>
              <a:avLst/>
              <a:gdLst/>
              <a:ahLst/>
              <a:cxnLst/>
              <a:rect r="r" b="b" t="t" l="l"/>
              <a:pathLst>
                <a:path h="261186" w="785142">
                  <a:moveTo>
                    <a:pt x="130593" y="0"/>
                  </a:moveTo>
                  <a:lnTo>
                    <a:pt x="654549" y="0"/>
                  </a:lnTo>
                  <a:cubicBezTo>
                    <a:pt x="726674" y="0"/>
                    <a:pt x="785142" y="58468"/>
                    <a:pt x="785142" y="130593"/>
                  </a:cubicBezTo>
                  <a:lnTo>
                    <a:pt x="785142" y="130593"/>
                  </a:lnTo>
                  <a:cubicBezTo>
                    <a:pt x="785142" y="165228"/>
                    <a:pt x="771383" y="198445"/>
                    <a:pt x="746892" y="222936"/>
                  </a:cubicBezTo>
                  <a:cubicBezTo>
                    <a:pt x="722401" y="247427"/>
                    <a:pt x="689185" y="261186"/>
                    <a:pt x="654549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785142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locality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855321" y="5388937"/>
            <a:ext cx="5293133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locality_encoded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2741347" y="6247158"/>
            <a:ext cx="4124594" cy="2467493"/>
          </a:xfrm>
          <a:custGeom>
            <a:avLst/>
            <a:gdLst/>
            <a:ahLst/>
            <a:cxnLst/>
            <a:rect r="r" b="b" t="t" l="l"/>
            <a:pathLst>
              <a:path h="2467493" w="4124594">
                <a:moveTo>
                  <a:pt x="0" y="0"/>
                </a:moveTo>
                <a:lnTo>
                  <a:pt x="4124594" y="0"/>
                </a:lnTo>
                <a:lnTo>
                  <a:pt x="4124594" y="2467493"/>
                </a:lnTo>
                <a:lnTo>
                  <a:pt x="0" y="246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0974" t="-202384" r="0" b="-1216412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1881645" y="3901093"/>
            <a:ext cx="1091466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430990" y="1028700"/>
            <a:ext cx="11857010" cy="8234216"/>
            <a:chOff x="0" y="0"/>
            <a:chExt cx="3122834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2834" cy="2168683"/>
            </a:xfrm>
            <a:custGeom>
              <a:avLst/>
              <a:gdLst/>
              <a:ahLst/>
              <a:cxnLst/>
              <a:rect r="r" b="b" t="t" l="l"/>
              <a:pathLst>
                <a:path h="2168683" w="3122834">
                  <a:moveTo>
                    <a:pt x="0" y="0"/>
                  </a:moveTo>
                  <a:lnTo>
                    <a:pt x="3122834" y="0"/>
                  </a:lnTo>
                  <a:lnTo>
                    <a:pt x="3122834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2834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65257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98842" y="2255244"/>
            <a:ext cx="3490316" cy="762528"/>
            <a:chOff x="0" y="0"/>
            <a:chExt cx="1195524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95524" cy="261186"/>
            </a:xfrm>
            <a:custGeom>
              <a:avLst/>
              <a:gdLst/>
              <a:ahLst/>
              <a:cxnLst/>
              <a:rect r="r" b="b" t="t" l="l"/>
              <a:pathLst>
                <a:path h="261186" w="1195524">
                  <a:moveTo>
                    <a:pt x="128651" y="0"/>
                  </a:moveTo>
                  <a:lnTo>
                    <a:pt x="1066873" y="0"/>
                  </a:lnTo>
                  <a:cubicBezTo>
                    <a:pt x="1137925" y="0"/>
                    <a:pt x="1195524" y="57599"/>
                    <a:pt x="1195524" y="128651"/>
                  </a:cubicBezTo>
                  <a:lnTo>
                    <a:pt x="1195524" y="132535"/>
                  </a:lnTo>
                  <a:cubicBezTo>
                    <a:pt x="1195524" y="203587"/>
                    <a:pt x="1137925" y="261186"/>
                    <a:pt x="1066873" y="261186"/>
                  </a:cubicBezTo>
                  <a:lnTo>
                    <a:pt x="128651" y="261186"/>
                  </a:lnTo>
                  <a:cubicBezTo>
                    <a:pt x="57599" y="261186"/>
                    <a:pt x="0" y="203587"/>
                    <a:pt x="0" y="132535"/>
                  </a:cubicBezTo>
                  <a:lnTo>
                    <a:pt x="0" y="128651"/>
                  </a:lnTo>
                  <a:cubicBezTo>
                    <a:pt x="0" y="57599"/>
                    <a:pt x="57599" y="0"/>
                    <a:pt x="128651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195524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structure_type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6598713" y="4094444"/>
            <a:ext cx="11488623" cy="4235257"/>
          </a:xfrm>
          <a:custGeom>
            <a:avLst/>
            <a:gdLst/>
            <a:ahLst/>
            <a:cxnLst/>
            <a:rect r="r" b="b" t="t" l="l"/>
            <a:pathLst>
              <a:path h="4235257" w="11488623">
                <a:moveTo>
                  <a:pt x="0" y="0"/>
                </a:moveTo>
                <a:lnTo>
                  <a:pt x="11488623" y="0"/>
                </a:lnTo>
                <a:lnTo>
                  <a:pt x="11488623" y="4235257"/>
                </a:lnTo>
                <a:lnTo>
                  <a:pt x="0" y="4235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427" t="0" r="-3427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052534" y="3112397"/>
            <a:ext cx="5885305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98842" y="2255244"/>
            <a:ext cx="3490316" cy="762528"/>
            <a:chOff x="0" y="0"/>
            <a:chExt cx="1195524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95524" cy="261186"/>
            </a:xfrm>
            <a:custGeom>
              <a:avLst/>
              <a:gdLst/>
              <a:ahLst/>
              <a:cxnLst/>
              <a:rect r="r" b="b" t="t" l="l"/>
              <a:pathLst>
                <a:path h="261186" w="1195524">
                  <a:moveTo>
                    <a:pt x="128651" y="0"/>
                  </a:moveTo>
                  <a:lnTo>
                    <a:pt x="1066873" y="0"/>
                  </a:lnTo>
                  <a:cubicBezTo>
                    <a:pt x="1137925" y="0"/>
                    <a:pt x="1195524" y="57599"/>
                    <a:pt x="1195524" y="128651"/>
                  </a:cubicBezTo>
                  <a:lnTo>
                    <a:pt x="1195524" y="132535"/>
                  </a:lnTo>
                  <a:cubicBezTo>
                    <a:pt x="1195524" y="203587"/>
                    <a:pt x="1137925" y="261186"/>
                    <a:pt x="1066873" y="261186"/>
                  </a:cubicBezTo>
                  <a:lnTo>
                    <a:pt x="128651" y="261186"/>
                  </a:lnTo>
                  <a:cubicBezTo>
                    <a:pt x="57599" y="261186"/>
                    <a:pt x="0" y="203587"/>
                    <a:pt x="0" y="132535"/>
                  </a:cubicBezTo>
                  <a:lnTo>
                    <a:pt x="0" y="128651"/>
                  </a:lnTo>
                  <a:cubicBezTo>
                    <a:pt x="0" y="57599"/>
                    <a:pt x="57599" y="0"/>
                    <a:pt x="128651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195524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window_count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098253" y="1765243"/>
            <a:ext cx="3460400" cy="2283631"/>
          </a:xfrm>
          <a:custGeom>
            <a:avLst/>
            <a:gdLst/>
            <a:ahLst/>
            <a:cxnLst/>
            <a:rect r="r" b="b" t="t" l="l"/>
            <a:pathLst>
              <a:path h="2283631" w="3460400">
                <a:moveTo>
                  <a:pt x="0" y="0"/>
                </a:moveTo>
                <a:lnTo>
                  <a:pt x="3460400" y="0"/>
                </a:lnTo>
                <a:lnTo>
                  <a:pt x="3460400" y="2283631"/>
                </a:lnTo>
                <a:lnTo>
                  <a:pt x="0" y="2283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822194" y="4878521"/>
            <a:ext cx="10736459" cy="4143768"/>
          </a:xfrm>
          <a:custGeom>
            <a:avLst/>
            <a:gdLst/>
            <a:ahLst/>
            <a:cxnLst/>
            <a:rect r="r" b="b" t="t" l="l"/>
            <a:pathLst>
              <a:path h="4143768" w="10736459">
                <a:moveTo>
                  <a:pt x="0" y="0"/>
                </a:moveTo>
                <a:lnTo>
                  <a:pt x="10736459" y="0"/>
                </a:lnTo>
                <a:lnTo>
                  <a:pt x="10736459" y="4143767"/>
                </a:lnTo>
                <a:lnTo>
                  <a:pt x="0" y="41437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439" r="0" b="-3439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923880" y="3497049"/>
            <a:ext cx="5885305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760504" y="4096499"/>
            <a:ext cx="6199443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andardisation → standardise_window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98842" y="2255244"/>
            <a:ext cx="2528752" cy="762528"/>
            <a:chOff x="0" y="0"/>
            <a:chExt cx="866163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66163" cy="261186"/>
            </a:xfrm>
            <a:custGeom>
              <a:avLst/>
              <a:gdLst/>
              <a:ahLst/>
              <a:cxnLst/>
              <a:rect r="r" b="b" t="t" l="l"/>
              <a:pathLst>
                <a:path h="261186" w="866163">
                  <a:moveTo>
                    <a:pt x="130593" y="0"/>
                  </a:moveTo>
                  <a:lnTo>
                    <a:pt x="735570" y="0"/>
                  </a:lnTo>
                  <a:cubicBezTo>
                    <a:pt x="770206" y="0"/>
                    <a:pt x="803423" y="13759"/>
                    <a:pt x="827914" y="38250"/>
                  </a:cubicBezTo>
                  <a:cubicBezTo>
                    <a:pt x="852404" y="62741"/>
                    <a:pt x="866163" y="95957"/>
                    <a:pt x="866163" y="130593"/>
                  </a:cubicBezTo>
                  <a:lnTo>
                    <a:pt x="866163" y="130593"/>
                  </a:lnTo>
                  <a:cubicBezTo>
                    <a:pt x="866163" y="165228"/>
                    <a:pt x="852404" y="198445"/>
                    <a:pt x="827914" y="222936"/>
                  </a:cubicBezTo>
                  <a:cubicBezTo>
                    <a:pt x="803423" y="247427"/>
                    <a:pt x="770206" y="261186"/>
                    <a:pt x="73557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6616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Geo_Code</a:t>
              </a:r>
            </a:p>
          </p:txBody>
        </p:sp>
      </p:grpSp>
      <p:graphicFrame>
        <p:nvGraphicFramePr>
          <p:cNvPr name="Table 51" id="51"/>
          <p:cNvGraphicFramePr>
            <a:graphicFrameLocks noGrp="true"/>
          </p:cNvGraphicFramePr>
          <p:nvPr/>
        </p:nvGraphicFramePr>
        <p:xfrm>
          <a:off x="9618981" y="4714540"/>
          <a:ext cx="7883343" cy="3856845"/>
        </p:xfrm>
        <a:graphic>
          <a:graphicData uri="http://schemas.openxmlformats.org/drawingml/2006/table">
            <a:tbl>
              <a:tblPr/>
              <a:tblGrid>
                <a:gridCol w="1546748"/>
                <a:gridCol w="1554108"/>
                <a:gridCol w="1632628"/>
                <a:gridCol w="1506995"/>
                <a:gridCol w="1642864"/>
              </a:tblGrid>
              <a:tr h="84729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Geo_Cluster_5 chiffres (20000.0-29999.0)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Geo_Cluster_5 chiffres (30000.0-39999.0)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Geo_Cluster_4 chiffres (2000.0-2999.0)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Geo_Cluster_4 chiffres (3000.0-3999.0)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</a:tr>
              <a:tr h="5887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5887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6547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5887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5887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2" id="52"/>
          <p:cNvGraphicFramePr>
            <a:graphicFrameLocks noGrp="true"/>
          </p:cNvGraphicFramePr>
          <p:nvPr/>
        </p:nvGraphicFramePr>
        <p:xfrm>
          <a:off x="6998576" y="4714540"/>
          <a:ext cx="1836989" cy="3856845"/>
        </p:xfrm>
        <a:graphic>
          <a:graphicData uri="http://schemas.openxmlformats.org/drawingml/2006/table">
            <a:tbl>
              <a:tblPr/>
              <a:tblGrid>
                <a:gridCol w="797759"/>
              </a:tblGrid>
              <a:tr h="8338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Geo_Code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</a:tr>
              <a:tr h="55875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5117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3700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</a:t>
                      </a: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2916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547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: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8870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 strike="noStrike" u="non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6012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8382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109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3631</a:t>
                      </a:r>
                      <a:endParaRPr lang="en-US" sz="1100"/>
                    </a:p>
                  </a:txBody>
                  <a:tcPr marL="109414" marR="109414" marT="109414" marB="109414" anchor="ctr">
                    <a:lnL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1883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name="AutoShape 53" id="53"/>
          <p:cNvSpPr/>
          <p:nvPr/>
        </p:nvSpPr>
        <p:spPr>
          <a:xfrm>
            <a:off x="8835564" y="6963994"/>
            <a:ext cx="783417" cy="1566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12640502" y="1766945"/>
            <a:ext cx="5154422" cy="1707402"/>
          </a:xfrm>
          <a:custGeom>
            <a:avLst/>
            <a:gdLst/>
            <a:ahLst/>
            <a:cxnLst/>
            <a:rect r="r" b="b" t="t" l="l"/>
            <a:pathLst>
              <a:path h="1707402" w="5154422">
                <a:moveTo>
                  <a:pt x="0" y="0"/>
                </a:moveTo>
                <a:lnTo>
                  <a:pt x="5154422" y="0"/>
                </a:lnTo>
                <a:lnTo>
                  <a:pt x="5154422" y="1707402"/>
                </a:lnTo>
                <a:lnTo>
                  <a:pt x="0" y="1707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917070" y="3417197"/>
            <a:ext cx="5697173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917070" y="3961094"/>
            <a:ext cx="7733128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b="true" sz="258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:</a:t>
            </a: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unknown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7398842" y="2255244"/>
            <a:ext cx="2528752" cy="762528"/>
            <a:chOff x="0" y="0"/>
            <a:chExt cx="866163" cy="26118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66163" cy="261186"/>
            </a:xfrm>
            <a:custGeom>
              <a:avLst/>
              <a:gdLst/>
              <a:ahLst/>
              <a:cxnLst/>
              <a:rect r="r" b="b" t="t" l="l"/>
              <a:pathLst>
                <a:path h="261186" w="866163">
                  <a:moveTo>
                    <a:pt x="130593" y="0"/>
                  </a:moveTo>
                  <a:lnTo>
                    <a:pt x="735570" y="0"/>
                  </a:lnTo>
                  <a:cubicBezTo>
                    <a:pt x="770206" y="0"/>
                    <a:pt x="803423" y="13759"/>
                    <a:pt x="827914" y="38250"/>
                  </a:cubicBezTo>
                  <a:cubicBezTo>
                    <a:pt x="852404" y="62741"/>
                    <a:pt x="866163" y="95957"/>
                    <a:pt x="866163" y="130593"/>
                  </a:cubicBezTo>
                  <a:lnTo>
                    <a:pt x="866163" y="130593"/>
                  </a:lnTo>
                  <a:cubicBezTo>
                    <a:pt x="866163" y="165228"/>
                    <a:pt x="852404" y="198445"/>
                    <a:pt x="827914" y="222936"/>
                  </a:cubicBezTo>
                  <a:cubicBezTo>
                    <a:pt x="803423" y="247427"/>
                    <a:pt x="770206" y="261186"/>
                    <a:pt x="73557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66163" cy="318336"/>
            </a:xfrm>
            <a:prstGeom prst="rect">
              <a:avLst/>
            </a:prstGeom>
          </p:spPr>
          <p:txBody>
            <a:bodyPr anchor="ctr" rtlCol="false" tIns="39061" lIns="39061" bIns="39061" rIns="39061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claim</a:t>
              </a: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6690344" y="5355999"/>
            <a:ext cx="5264132" cy="2445274"/>
          </a:xfrm>
          <a:custGeom>
            <a:avLst/>
            <a:gdLst/>
            <a:ahLst/>
            <a:cxnLst/>
            <a:rect r="r" b="b" t="t" l="l"/>
            <a:pathLst>
              <a:path h="2445274" w="5264132">
                <a:moveTo>
                  <a:pt x="0" y="0"/>
                </a:moveTo>
                <a:lnTo>
                  <a:pt x="5264132" y="0"/>
                </a:lnTo>
                <a:lnTo>
                  <a:pt x="5264132" y="2445274"/>
                </a:lnTo>
                <a:lnTo>
                  <a:pt x="0" y="2445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602222" y="5276217"/>
            <a:ext cx="5208335" cy="2506006"/>
          </a:xfrm>
          <a:custGeom>
            <a:avLst/>
            <a:gdLst/>
            <a:ahLst/>
            <a:cxnLst/>
            <a:rect r="r" b="b" t="t" l="l"/>
            <a:pathLst>
              <a:path h="2506006" w="5208335">
                <a:moveTo>
                  <a:pt x="0" y="0"/>
                </a:moveTo>
                <a:lnTo>
                  <a:pt x="5208334" y="0"/>
                </a:lnTo>
                <a:lnTo>
                  <a:pt x="5208334" y="2506006"/>
                </a:lnTo>
                <a:lnTo>
                  <a:pt x="0" y="2506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398842" y="3503894"/>
            <a:ext cx="4382008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b="true" sz="2586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Unbalanced training sets </a:t>
            </a:r>
          </a:p>
        </p:txBody>
      </p:sp>
      <p:sp>
        <p:nvSpPr>
          <p:cNvPr name="AutoShape 55" id="55"/>
          <p:cNvSpPr/>
          <p:nvPr/>
        </p:nvSpPr>
        <p:spPr>
          <a:xfrm>
            <a:off x="11893094" y="6841901"/>
            <a:ext cx="6698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6" id="56"/>
          <p:cNvSpPr txBox="true"/>
          <p:nvPr/>
        </p:nvSpPr>
        <p:spPr>
          <a:xfrm rot="0">
            <a:off x="8234183" y="4228765"/>
            <a:ext cx="8386390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1"/>
              </a:lnSpc>
              <a:spcBef>
                <a:spcPct val="0"/>
              </a:spcBef>
            </a:pPr>
            <a:r>
              <a:rPr lang="en-US" sz="25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Échantillonnage hybride (Hybrid sampling)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911254" y="4804244"/>
            <a:ext cx="11303474" cy="34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1"/>
              </a:lnSpc>
              <a:spcBef>
                <a:spcPct val="0"/>
              </a:spcBef>
            </a:pPr>
            <a:r>
              <a:rPr lang="en-US" sz="20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 la suréchantillonnage avec la sous-échantillonnage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7836" y="4510690"/>
            <a:ext cx="14292208" cy="1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b="true" sz="7118">
                <a:solidFill>
                  <a:srgbClr val="000000"/>
                </a:solidFill>
                <a:latin typeface="Noah Bold"/>
                <a:ea typeface="Noah Bold"/>
                <a:cs typeface="Noah Bold"/>
                <a:sym typeface="Noah Bold"/>
              </a:rPr>
              <a:t>PRÉDICTION DES</a:t>
            </a:r>
            <a:r>
              <a:rPr lang="en-US" b="true" sz="7118">
                <a:solidFill>
                  <a:srgbClr val="000000"/>
                </a:solidFill>
                <a:latin typeface="Noah Bold"/>
                <a:ea typeface="Noah Bold"/>
                <a:cs typeface="Noah Bold"/>
                <a:sym typeface="Noah Bold"/>
              </a:rPr>
              <a:t> RÉCLAMATIONS SUR DES BÂTIMENTS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9282112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86740"/>
            <a:chOff x="0" y="0"/>
            <a:chExt cx="4816593" cy="154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54532"/>
            </a:xfrm>
            <a:custGeom>
              <a:avLst/>
              <a:gdLst/>
              <a:ahLst/>
              <a:cxnLst/>
              <a:rect r="r" b="b" t="t" l="l"/>
              <a:pathLst>
                <a:path h="15453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4532"/>
                  </a:lnTo>
                  <a:lnTo>
                    <a:pt x="0" y="154532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4816593" cy="297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813909" y="6691738"/>
            <a:ext cx="12660181" cy="15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231" spc="397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Elaboré par :</a:t>
            </a:r>
          </a:p>
          <a:p>
            <a:pPr algn="ctr">
              <a:lnSpc>
                <a:spcPts val="3056"/>
              </a:lnSpc>
            </a:pPr>
          </a:p>
          <a:p>
            <a:pPr algn="ctr">
              <a:lnSpc>
                <a:spcPts val="3056"/>
              </a:lnSpc>
            </a:pPr>
            <a:r>
              <a:rPr lang="en-US" sz="2231" spc="397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JARBOUI Nour Houda ,KCHAOU Mahmoud ,GHARBI Zeinab ,</a:t>
            </a:r>
            <a:r>
              <a:rPr lang="en-US" sz="2231" spc="397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SAAD Eya</a:t>
            </a:r>
          </a:p>
          <a:p>
            <a:pPr algn="ctr">
              <a:lnSpc>
                <a:spcPts val="305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20414" y="839007"/>
            <a:ext cx="2845035" cy="1581505"/>
          </a:xfrm>
          <a:custGeom>
            <a:avLst/>
            <a:gdLst/>
            <a:ahLst/>
            <a:cxnLst/>
            <a:rect r="r" b="b" t="t" l="l"/>
            <a:pathLst>
              <a:path h="1581505" w="2845035">
                <a:moveTo>
                  <a:pt x="0" y="0"/>
                </a:moveTo>
                <a:lnTo>
                  <a:pt x="2845035" y="0"/>
                </a:lnTo>
                <a:lnTo>
                  <a:pt x="2845035" y="1581505"/>
                </a:lnTo>
                <a:lnTo>
                  <a:pt x="0" y="1581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90415" y="9635573"/>
            <a:ext cx="5907169" cy="32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931" spc="343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A</a:t>
            </a:r>
            <a:r>
              <a:rPr lang="en-US" sz="1931" spc="343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nnée Un</a:t>
            </a:r>
            <a:r>
              <a:rPr lang="en-US" sz="1931" spc="343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iversitaire 2025-2026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9120175" y="-8533434"/>
            <a:ext cx="47651" cy="18288000"/>
            <a:chOff x="0" y="0"/>
            <a:chExt cx="19477" cy="74751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477" cy="7475197"/>
            </a:xfrm>
            <a:custGeom>
              <a:avLst/>
              <a:gdLst/>
              <a:ahLst/>
              <a:cxnLst/>
              <a:rect r="r" b="b" t="t" l="l"/>
              <a:pathLst>
                <a:path h="7475197" w="19477">
                  <a:moveTo>
                    <a:pt x="0" y="0"/>
                  </a:moveTo>
                  <a:lnTo>
                    <a:pt x="19477" y="0"/>
                  </a:lnTo>
                  <a:lnTo>
                    <a:pt x="19477" y="7475197"/>
                  </a:lnTo>
                  <a:lnTo>
                    <a:pt x="0" y="7475197"/>
                  </a:lnTo>
                  <a:close/>
                </a:path>
              </a:pathLst>
            </a:custGeom>
            <a:solidFill>
              <a:srgbClr val="C4E55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477" cy="7513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59345" y="777436"/>
            <a:ext cx="1358491" cy="2147292"/>
          </a:xfrm>
          <a:custGeom>
            <a:avLst/>
            <a:gdLst/>
            <a:ahLst/>
            <a:cxnLst/>
            <a:rect r="r" b="b" t="t" l="l"/>
            <a:pathLst>
              <a:path h="2147292" w="1358491">
                <a:moveTo>
                  <a:pt x="0" y="0"/>
                </a:moveTo>
                <a:lnTo>
                  <a:pt x="1358491" y="0"/>
                </a:lnTo>
                <a:lnTo>
                  <a:pt x="1358491" y="2147292"/>
                </a:lnTo>
                <a:lnTo>
                  <a:pt x="0" y="2147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48838" y="981075"/>
            <a:ext cx="8190324" cy="8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2431" spc="432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L’I</a:t>
            </a:r>
            <a:r>
              <a:rPr lang="en-US" sz="2431" spc="432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NSTITUT INTERNATIONAL DE TECHNOLOGIE DE SFAX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340304" y="2449087"/>
            <a:ext cx="2205254" cy="696162"/>
            <a:chOff x="0" y="0"/>
            <a:chExt cx="2940338" cy="9282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31065" y="0"/>
              <a:ext cx="1009273" cy="928216"/>
            </a:xfrm>
            <a:custGeom>
              <a:avLst/>
              <a:gdLst/>
              <a:ahLst/>
              <a:cxnLst/>
              <a:rect r="r" b="b" t="t" l="l"/>
              <a:pathLst>
                <a:path h="928216" w="1009273">
                  <a:moveTo>
                    <a:pt x="0" y="0"/>
                  </a:moveTo>
                  <a:lnTo>
                    <a:pt x="1009273" y="0"/>
                  </a:lnTo>
                  <a:lnTo>
                    <a:pt x="1009273" y="928216"/>
                  </a:lnTo>
                  <a:lnTo>
                    <a:pt x="0" y="928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62871" y="106568"/>
              <a:ext cx="738936" cy="679590"/>
            </a:xfrm>
            <a:custGeom>
              <a:avLst/>
              <a:gdLst/>
              <a:ahLst/>
              <a:cxnLst/>
              <a:rect r="r" b="b" t="t" l="l"/>
              <a:pathLst>
                <a:path h="679590" w="738936">
                  <a:moveTo>
                    <a:pt x="0" y="0"/>
                  </a:moveTo>
                  <a:lnTo>
                    <a:pt x="738935" y="0"/>
                  </a:lnTo>
                  <a:lnTo>
                    <a:pt x="738935" y="679590"/>
                  </a:lnTo>
                  <a:lnTo>
                    <a:pt x="0" y="67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78384"/>
              <a:ext cx="817721" cy="767825"/>
            </a:xfrm>
            <a:custGeom>
              <a:avLst/>
              <a:gdLst/>
              <a:ahLst/>
              <a:cxnLst/>
              <a:rect r="r" b="b" t="t" l="l"/>
              <a:pathLst>
                <a:path h="767825" w="817721">
                  <a:moveTo>
                    <a:pt x="0" y="0"/>
                  </a:moveTo>
                  <a:lnTo>
                    <a:pt x="817721" y="0"/>
                  </a:lnTo>
                  <a:lnTo>
                    <a:pt x="817721" y="767825"/>
                  </a:lnTo>
                  <a:lnTo>
                    <a:pt x="0" y="767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true" rot="0">
            <a:off x="14992983" y="5549348"/>
            <a:ext cx="5283852" cy="4114800"/>
          </a:xfrm>
          <a:custGeom>
            <a:avLst/>
            <a:gdLst/>
            <a:ahLst/>
            <a:cxnLst/>
            <a:rect r="r" b="b" t="t" l="l"/>
            <a:pathLst>
              <a:path h="4114800" w="5283852">
                <a:moveTo>
                  <a:pt x="0" y="4114800"/>
                </a:moveTo>
                <a:lnTo>
                  <a:pt x="5283852" y="4114800"/>
                </a:lnTo>
                <a:lnTo>
                  <a:pt x="528385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648846" y="6937772"/>
            <a:ext cx="3646742" cy="4114800"/>
          </a:xfrm>
          <a:custGeom>
            <a:avLst/>
            <a:gdLst/>
            <a:ahLst/>
            <a:cxnLst/>
            <a:rect r="r" b="b" t="t" l="l"/>
            <a:pathLst>
              <a:path h="4114800" w="3646742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90415" y="8148884"/>
            <a:ext cx="5907169" cy="93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831" spc="32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Encadré par :</a:t>
            </a:r>
          </a:p>
          <a:p>
            <a:pPr algn="ctr">
              <a:lnSpc>
                <a:spcPts val="2508"/>
              </a:lnSpc>
            </a:pPr>
          </a:p>
          <a:p>
            <a:pPr algn="ctr">
              <a:lnSpc>
                <a:spcPts val="2508"/>
              </a:lnSpc>
            </a:pPr>
            <a:r>
              <a:rPr lang="en-US" sz="1831" spc="32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DR. TAOUFIK  BEN ABDALLAH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  <a:r>
                <a:rPr lang="en-US" sz="2231" i="true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on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1022779" y="2591352"/>
            <a:ext cx="2928929" cy="2594543"/>
          </a:xfrm>
          <a:custGeom>
            <a:avLst/>
            <a:gdLst/>
            <a:ahLst/>
            <a:cxnLst/>
            <a:rect r="r" b="b" t="t" l="l"/>
            <a:pathLst>
              <a:path h="2594543" w="2928929">
                <a:moveTo>
                  <a:pt x="0" y="0"/>
                </a:moveTo>
                <a:lnTo>
                  <a:pt x="2928930" y="0"/>
                </a:lnTo>
                <a:lnTo>
                  <a:pt x="2928930" y="2594543"/>
                </a:lnTo>
                <a:lnTo>
                  <a:pt x="0" y="2594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41960" y="5503787"/>
            <a:ext cx="9490568" cy="230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1"/>
              </a:lnSpc>
              <a:spcBef>
                <a:spcPct val="0"/>
              </a:spcBef>
            </a:pPr>
            <a:r>
              <a:rPr lang="en-US" sz="32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Tous les prétraitements appris sur le jeu d’entraînement (train_insurance) sont</a:t>
            </a:r>
            <a:r>
              <a:rPr lang="en-US" sz="32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appliqués à l’identique sur le jeu de test (test_insurance)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  <a:r>
                <a:rPr lang="en-US" sz="2231" i="true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on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8037213" y="2633665"/>
            <a:ext cx="8426475" cy="5024286"/>
          </a:xfrm>
          <a:custGeom>
            <a:avLst/>
            <a:gdLst/>
            <a:ahLst/>
            <a:cxnLst/>
            <a:rect r="r" b="b" t="t" l="l"/>
            <a:pathLst>
              <a:path h="5024286" w="8426475">
                <a:moveTo>
                  <a:pt x="0" y="0"/>
                </a:moveTo>
                <a:lnTo>
                  <a:pt x="8426475" y="0"/>
                </a:lnTo>
                <a:lnTo>
                  <a:pt x="8426475" y="5024286"/>
                </a:lnTo>
                <a:lnTo>
                  <a:pt x="0" y="5024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002320" y="1948902"/>
            <a:ext cx="814144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Sélection des descripteurs (Features importance)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98713" y="7953226"/>
            <a:ext cx="11303474" cy="69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19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Généré un </a:t>
            </a:r>
            <a:r>
              <a:rPr lang="en-US" sz="1986" strike="noStrike" u="none">
                <a:solidFill>
                  <a:srgbClr val="AFCE4B"/>
                </a:solidFill>
                <a:latin typeface="Canva Sans"/>
                <a:ea typeface="Canva Sans"/>
                <a:cs typeface="Canva Sans"/>
                <a:sym typeface="Canva Sans"/>
              </a:rPr>
              <a:t>RandomForestClassifier()</a:t>
            </a:r>
            <a:r>
              <a:rPr lang="en-US" sz="19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sur la base d’un </a:t>
            </a:r>
            <a:r>
              <a:rPr lang="en-US" sz="1986" strike="noStrike" u="none">
                <a:solidFill>
                  <a:srgbClr val="AFCE4C"/>
                </a:solidFill>
                <a:latin typeface="Canva Sans"/>
                <a:ea typeface="Canva Sans"/>
                <a:cs typeface="Canva Sans"/>
                <a:sym typeface="Canva Sans"/>
              </a:rPr>
              <a:t>randomSearch()</a:t>
            </a:r>
            <a:r>
              <a:rPr lang="en-US" sz="198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pour extraire le score d'importance des attributs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5" id="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0" id="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2-CLASSIFICATION: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6753988" y="1901277"/>
            <a:ext cx="529116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61003" y="2423404"/>
            <a:ext cx="1130347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technique ensembliste stacking 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7583215" y="2382470"/>
            <a:ext cx="10059051" cy="6742480"/>
            <a:chOff x="0" y="0"/>
            <a:chExt cx="13412068" cy="898997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3412068" cy="8989973"/>
            </a:xfrm>
            <a:custGeom>
              <a:avLst/>
              <a:gdLst/>
              <a:ahLst/>
              <a:cxnLst/>
              <a:rect r="r" b="b" t="t" l="l"/>
              <a:pathLst>
                <a:path h="8989973" w="13412068">
                  <a:moveTo>
                    <a:pt x="0" y="0"/>
                  </a:moveTo>
                  <a:lnTo>
                    <a:pt x="13412068" y="0"/>
                  </a:lnTo>
                  <a:lnTo>
                    <a:pt x="13412068" y="8989973"/>
                  </a:lnTo>
                  <a:lnTo>
                    <a:pt x="0" y="898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6982178" y="3222919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704196" y="3820271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9111030" y="3222919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11217006" y="3820271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866717" y="3222919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4853326" y="3222919"/>
              <a:ext cx="1586889" cy="447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b="true" sz="202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5" id="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0" id="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3-VALIDATION 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6753988" y="1901277"/>
            <a:ext cx="529116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61003" y="2610252"/>
            <a:ext cx="1130347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Comparaison d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F1 Score Par Modèle (Train, Test)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8604907" y="3123532"/>
            <a:ext cx="7884403" cy="4988713"/>
            <a:chOff x="0" y="0"/>
            <a:chExt cx="10512538" cy="665161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0512538" cy="5790177"/>
            </a:xfrm>
            <a:custGeom>
              <a:avLst/>
              <a:gdLst/>
              <a:ahLst/>
              <a:cxnLst/>
              <a:rect r="r" b="b" t="t" l="l"/>
              <a:pathLst>
                <a:path h="5790177" w="10512538">
                  <a:moveTo>
                    <a:pt x="0" y="0"/>
                  </a:moveTo>
                  <a:lnTo>
                    <a:pt x="10512538" y="0"/>
                  </a:lnTo>
                  <a:lnTo>
                    <a:pt x="10512538" y="5790177"/>
                  </a:lnTo>
                  <a:lnTo>
                    <a:pt x="0" y="5790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0411" r="0" b="-41146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5834125"/>
              <a:ext cx="10512538" cy="817492"/>
            </a:xfrm>
            <a:custGeom>
              <a:avLst/>
              <a:gdLst/>
              <a:ahLst/>
              <a:cxnLst/>
              <a:rect r="r" b="b" t="t" l="l"/>
              <a:pathLst>
                <a:path h="817492" w="10512538">
                  <a:moveTo>
                    <a:pt x="0" y="0"/>
                  </a:moveTo>
                  <a:lnTo>
                    <a:pt x="10512538" y="0"/>
                  </a:lnTo>
                  <a:lnTo>
                    <a:pt x="10512538" y="817492"/>
                  </a:lnTo>
                  <a:lnTo>
                    <a:pt x="0" y="817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85497" r="0" b="-100452"/>
              </a:stretch>
            </a:blip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5" id="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0" id="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7988685" y="2588048"/>
            <a:ext cx="8523530" cy="6355844"/>
          </a:xfrm>
          <a:custGeom>
            <a:avLst/>
            <a:gdLst/>
            <a:ahLst/>
            <a:cxnLst/>
            <a:rect r="r" b="b" t="t" l="l"/>
            <a:pathLst>
              <a:path h="6355844" w="8523530">
                <a:moveTo>
                  <a:pt x="0" y="0"/>
                </a:moveTo>
                <a:lnTo>
                  <a:pt x="8523530" y="0"/>
                </a:lnTo>
                <a:lnTo>
                  <a:pt x="8523530" y="6355844"/>
                </a:lnTo>
                <a:lnTo>
                  <a:pt x="0" y="6355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958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604907" y="1132926"/>
            <a:ext cx="801566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3-VALIDATION :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2683" y="-52372"/>
            <a:ext cx="552119" cy="190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6753988" y="1901277"/>
            <a:ext cx="5291164" cy="44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25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455065" y="3303869"/>
            <a:ext cx="136812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b="true" sz="1699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545721" y="4055080"/>
            <a:ext cx="118681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618268" y="4967288"/>
            <a:ext cx="11868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  <a:r>
              <a:rPr lang="en-US" b="true" sz="1699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</a:t>
            </a: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rfit</a:t>
            </a: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ting</a:t>
            </a:r>
          </a:p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16512215" y="5881688"/>
            <a:ext cx="136812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b="true" sz="1699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493165" y="6590015"/>
            <a:ext cx="136812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b="true" sz="1699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6602871" y="7504415"/>
            <a:ext cx="118681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618268" y="8256890"/>
            <a:ext cx="118681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4" id="4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1992817"/>
            <a:ext cx="2514658" cy="2514658"/>
          </a:xfrm>
          <a:custGeom>
            <a:avLst/>
            <a:gdLst/>
            <a:ahLst/>
            <a:cxnLst/>
            <a:rect r="r" b="b" t="t" l="l"/>
            <a:pathLst>
              <a:path h="2514658" w="2514658">
                <a:moveTo>
                  <a:pt x="0" y="0"/>
                </a:moveTo>
                <a:lnTo>
                  <a:pt x="2514658" y="0"/>
                </a:lnTo>
                <a:lnTo>
                  <a:pt x="2514658" y="2514659"/>
                </a:lnTo>
                <a:lnTo>
                  <a:pt x="0" y="2514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087843" y="1992817"/>
            <a:ext cx="5411481" cy="2192186"/>
          </a:xfrm>
          <a:custGeom>
            <a:avLst/>
            <a:gdLst/>
            <a:ahLst/>
            <a:cxnLst/>
            <a:rect r="r" b="b" t="t" l="l"/>
            <a:pathLst>
              <a:path h="2192186" w="5411481">
                <a:moveTo>
                  <a:pt x="0" y="0"/>
                </a:moveTo>
                <a:lnTo>
                  <a:pt x="5411481" y="0"/>
                </a:lnTo>
                <a:lnTo>
                  <a:pt x="5411481" y="2192187"/>
                </a:lnTo>
                <a:lnTo>
                  <a:pt x="0" y="2192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7230676"/>
            <a:ext cx="5962409" cy="1703545"/>
          </a:xfrm>
          <a:custGeom>
            <a:avLst/>
            <a:gdLst/>
            <a:ahLst/>
            <a:cxnLst/>
            <a:rect r="r" b="b" t="t" l="l"/>
            <a:pathLst>
              <a:path h="1703545" w="5962409">
                <a:moveTo>
                  <a:pt x="0" y="0"/>
                </a:moveTo>
                <a:lnTo>
                  <a:pt x="5962409" y="0"/>
                </a:lnTo>
                <a:lnTo>
                  <a:pt x="5962409" y="1703545"/>
                </a:lnTo>
                <a:lnTo>
                  <a:pt x="0" y="1703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562444" y="1992817"/>
            <a:ext cx="4981531" cy="2230536"/>
          </a:xfrm>
          <a:custGeom>
            <a:avLst/>
            <a:gdLst/>
            <a:ahLst/>
            <a:cxnLst/>
            <a:rect r="r" b="b" t="t" l="l"/>
            <a:pathLst>
              <a:path h="2230536" w="4981531">
                <a:moveTo>
                  <a:pt x="0" y="0"/>
                </a:moveTo>
                <a:lnTo>
                  <a:pt x="4981531" y="0"/>
                </a:lnTo>
                <a:lnTo>
                  <a:pt x="4981531" y="2230537"/>
                </a:lnTo>
                <a:lnTo>
                  <a:pt x="0" y="22305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241736" y="4507476"/>
            <a:ext cx="3972337" cy="2141947"/>
          </a:xfrm>
          <a:custGeom>
            <a:avLst/>
            <a:gdLst/>
            <a:ahLst/>
            <a:cxnLst/>
            <a:rect r="r" b="b" t="t" l="l"/>
            <a:pathLst>
              <a:path h="2141947" w="3972337">
                <a:moveTo>
                  <a:pt x="0" y="0"/>
                </a:moveTo>
                <a:lnTo>
                  <a:pt x="3972338" y="0"/>
                </a:lnTo>
                <a:lnTo>
                  <a:pt x="3972338" y="2141946"/>
                </a:lnTo>
                <a:lnTo>
                  <a:pt x="0" y="2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036287" y="7143708"/>
            <a:ext cx="5661554" cy="1877482"/>
          </a:xfrm>
          <a:custGeom>
            <a:avLst/>
            <a:gdLst/>
            <a:ahLst/>
            <a:cxnLst/>
            <a:rect r="r" b="b" t="t" l="l"/>
            <a:pathLst>
              <a:path h="1877482" w="5661554">
                <a:moveTo>
                  <a:pt x="0" y="0"/>
                </a:moveTo>
                <a:lnTo>
                  <a:pt x="5661553" y="0"/>
                </a:lnTo>
                <a:lnTo>
                  <a:pt x="5661553" y="1877482"/>
                </a:lnTo>
                <a:lnTo>
                  <a:pt x="0" y="18774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123904" y="962604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RÉALISATIONS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683" y="-5237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5782" y="-7146"/>
            <a:ext cx="11154620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 ET PERSPECTIVES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83" y="-5237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79784" y="1857375"/>
            <a:ext cx="15128431" cy="1977646"/>
            <a:chOff x="0" y="0"/>
            <a:chExt cx="3984443" cy="5208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er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tres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chniques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d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’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apprentissage automatique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184" y="4569014"/>
            <a:ext cx="15128431" cy="1977646"/>
            <a:chOff x="0" y="0"/>
            <a:chExt cx="3984443" cy="5208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gm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don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né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disponibles pour améliorer la capacité de généralisation des modèles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9784" y="7280654"/>
            <a:ext cx="15128431" cy="1977646"/>
            <a:chOff x="0" y="0"/>
            <a:chExt cx="3984443" cy="5208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egrér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d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techniques Deep Learning pour détecter des tendances plus profondes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23" id="23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5376650" y="9515155"/>
            <a:ext cx="1417737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19"/>
              </a:lnSpc>
              <a:spcBef>
                <a:spcPct val="0"/>
              </a:spcBef>
            </a:pPr>
            <a:r>
              <a:rPr lang="en-US" sz="2131" spc="379" strike="noStrike" u="none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-9525"/>
            <a:ext cx="2289647" cy="10287000"/>
            <a:chOff x="0" y="0"/>
            <a:chExt cx="935890" cy="4204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5890" cy="4204798"/>
            </a:xfrm>
            <a:custGeom>
              <a:avLst/>
              <a:gdLst/>
              <a:ahLst/>
              <a:cxnLst/>
              <a:rect r="r" b="b" t="t" l="l"/>
              <a:pathLst>
                <a:path h="4204798" w="935890">
                  <a:moveTo>
                    <a:pt x="0" y="0"/>
                  </a:moveTo>
                  <a:lnTo>
                    <a:pt x="935890" y="0"/>
                  </a:lnTo>
                  <a:lnTo>
                    <a:pt x="935890" y="4204798"/>
                  </a:lnTo>
                  <a:lnTo>
                    <a:pt x="0" y="4204798"/>
                  </a:lnTo>
                  <a:close/>
                </a:path>
              </a:pathLst>
            </a:custGeom>
            <a:solidFill>
              <a:srgbClr val="C4E55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5890" cy="4242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38032" y="7600176"/>
            <a:ext cx="6617389" cy="6617389"/>
          </a:xfrm>
          <a:custGeom>
            <a:avLst/>
            <a:gdLst/>
            <a:ahLst/>
            <a:cxnLst/>
            <a:rect r="r" b="b" t="t" l="l"/>
            <a:pathLst>
              <a:path h="6617389" w="6617389">
                <a:moveTo>
                  <a:pt x="0" y="0"/>
                </a:moveTo>
                <a:lnTo>
                  <a:pt x="6617389" y="0"/>
                </a:lnTo>
                <a:lnTo>
                  <a:pt x="6617389" y="6617388"/>
                </a:lnTo>
                <a:lnTo>
                  <a:pt x="0" y="6617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25773" y="3076575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80901" y="4063943"/>
            <a:ext cx="7315200" cy="2560320"/>
          </a:xfrm>
          <a:custGeom>
            <a:avLst/>
            <a:gdLst/>
            <a:ahLst/>
            <a:cxnLst/>
            <a:rect r="r" b="b" t="t" l="l"/>
            <a:pathLst>
              <a:path h="2560320" w="7315200">
                <a:moveTo>
                  <a:pt x="0" y="0"/>
                </a:moveTo>
                <a:lnTo>
                  <a:pt x="7315200" y="0"/>
                </a:lnTo>
                <a:lnTo>
                  <a:pt x="7315200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8526" y="7191375"/>
            <a:ext cx="5029317" cy="2762499"/>
          </a:xfrm>
          <a:custGeom>
            <a:avLst/>
            <a:gdLst/>
            <a:ahLst/>
            <a:cxnLst/>
            <a:rect r="r" b="b" t="t" l="l"/>
            <a:pathLst>
              <a:path h="2762499" w="5029317">
                <a:moveTo>
                  <a:pt x="0" y="0"/>
                </a:moveTo>
                <a:lnTo>
                  <a:pt x="5029317" y="0"/>
                </a:lnTo>
                <a:lnTo>
                  <a:pt x="5029317" y="2762499"/>
                </a:lnTo>
                <a:lnTo>
                  <a:pt x="0" y="27624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9939" r="0" b="-42117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PLAN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5782" y="2021031"/>
            <a:ext cx="3393713" cy="3289127"/>
            <a:chOff x="0" y="0"/>
            <a:chExt cx="4524951" cy="438550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029512" y="1919576"/>
              <a:ext cx="2465927" cy="246592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268031" y="2158095"/>
              <a:ext cx="1988889" cy="1988889"/>
            </a:xfrm>
            <a:custGeom>
              <a:avLst/>
              <a:gdLst/>
              <a:ahLst/>
              <a:cxnLst/>
              <a:rect r="r" b="b" t="t" l="l"/>
              <a:pathLst>
                <a:path h="1988889" w="1988889">
                  <a:moveTo>
                    <a:pt x="0" y="0"/>
                  </a:moveTo>
                  <a:lnTo>
                    <a:pt x="1988889" y="0"/>
                  </a:lnTo>
                  <a:lnTo>
                    <a:pt x="1988889" y="1988889"/>
                  </a:lnTo>
                  <a:lnTo>
                    <a:pt x="0" y="1988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247299"/>
              <a:ext cx="4524951" cy="672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b="true" sz="2904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INTRODUCTION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94396" y="-104775"/>
              <a:ext cx="736159" cy="1213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b="true" sz="5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601669" y="6235211"/>
            <a:ext cx="4066224" cy="2289359"/>
            <a:chOff x="0" y="0"/>
            <a:chExt cx="5421632" cy="305247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477853" y="586552"/>
              <a:ext cx="2465927" cy="246592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024342" y="954926"/>
              <a:ext cx="1372948" cy="1654155"/>
            </a:xfrm>
            <a:custGeom>
              <a:avLst/>
              <a:gdLst/>
              <a:ahLst/>
              <a:cxnLst/>
              <a:rect r="r" b="b" t="t" l="l"/>
              <a:pathLst>
                <a:path h="1654155" w="1372948">
                  <a:moveTo>
                    <a:pt x="0" y="0"/>
                  </a:moveTo>
                  <a:lnTo>
                    <a:pt x="1372948" y="0"/>
                  </a:lnTo>
                  <a:lnTo>
                    <a:pt x="1372948" y="1654155"/>
                  </a:lnTo>
                  <a:lnTo>
                    <a:pt x="0" y="1654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-85725"/>
              <a:ext cx="5421632" cy="672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b="true" sz="2904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SOLUTION PROPOSÉE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63243" y="2021031"/>
            <a:ext cx="2856832" cy="3574132"/>
            <a:chOff x="0" y="0"/>
            <a:chExt cx="3809109" cy="476551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71591" y="2299583"/>
              <a:ext cx="2465927" cy="246592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019905" y="2691259"/>
              <a:ext cx="1769299" cy="1769299"/>
            </a:xfrm>
            <a:custGeom>
              <a:avLst/>
              <a:gdLst/>
              <a:ahLst/>
              <a:cxnLst/>
              <a:rect r="r" b="b" t="t" l="l"/>
              <a:pathLst>
                <a:path h="1769299" w="1769299">
                  <a:moveTo>
                    <a:pt x="0" y="0"/>
                  </a:moveTo>
                  <a:lnTo>
                    <a:pt x="1769299" y="0"/>
                  </a:lnTo>
                  <a:lnTo>
                    <a:pt x="1769299" y="1769299"/>
                  </a:lnTo>
                  <a:lnTo>
                    <a:pt x="0" y="1769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1247299"/>
              <a:ext cx="3809109" cy="672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7"/>
                </a:lnSpc>
                <a:spcBef>
                  <a:spcPct val="0"/>
                </a:spcBef>
              </a:pPr>
              <a:r>
                <a:rPr lang="en-US" b="true" sz="2904" strike="noStrike" u="none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RÉALISATIONS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36475" y="-104775"/>
              <a:ext cx="736159" cy="1213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b="true" sz="5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711051" y="6838012"/>
            <a:ext cx="1849445" cy="184944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AFC152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4707" lIns="44707" bIns="44707" rIns="4470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5123904" y="7216604"/>
            <a:ext cx="1026725" cy="1092260"/>
          </a:xfrm>
          <a:custGeom>
            <a:avLst/>
            <a:gdLst/>
            <a:ahLst/>
            <a:cxnLst/>
            <a:rect r="r" b="b" t="t" l="l"/>
            <a:pathLst>
              <a:path h="1092260" w="1026725">
                <a:moveTo>
                  <a:pt x="0" y="0"/>
                </a:moveTo>
                <a:lnTo>
                  <a:pt x="1026725" y="0"/>
                </a:lnTo>
                <a:lnTo>
                  <a:pt x="1026725" y="1092260"/>
                </a:lnTo>
                <a:lnTo>
                  <a:pt x="0" y="1092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310859" y="5792656"/>
            <a:ext cx="4649828" cy="99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7"/>
              </a:lnSpc>
              <a:spcBef>
                <a:spcPct val="0"/>
              </a:spcBef>
            </a:pPr>
            <a:r>
              <a:rPr lang="en-US" b="true" sz="2904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CONC</a:t>
            </a:r>
            <a:r>
              <a:rPr lang="en-US" b="true" sz="2904" strike="noStrike" u="none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L</a:t>
            </a:r>
            <a:r>
              <a:rPr lang="en-US" b="true" sz="2904" strike="noStrike" u="none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U</a:t>
            </a:r>
            <a:r>
              <a:rPr lang="en-US" b="true" sz="2904" strike="noStrike" u="none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SION</a:t>
            </a:r>
            <a:r>
              <a:rPr lang="en-US" b="true" sz="2904" strike="noStrike" u="none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 ET PERSPECTIVES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39" id="39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sp>
        <p:nvSpPr>
          <p:cNvPr name="TextBox 47" id="47"/>
          <p:cNvSpPr txBox="true"/>
          <p:nvPr/>
        </p:nvSpPr>
        <p:spPr>
          <a:xfrm rot="0">
            <a:off x="6358721" y="5038725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359714" y="4665194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123904" y="962604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647" y="1253602"/>
            <a:ext cx="17150706" cy="8186440"/>
            <a:chOff x="0" y="0"/>
            <a:chExt cx="4517058" cy="2156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7058" cy="2156099"/>
            </a:xfrm>
            <a:custGeom>
              <a:avLst/>
              <a:gdLst/>
              <a:ahLst/>
              <a:cxnLst/>
              <a:rect r="r" b="b" t="t" l="l"/>
              <a:pathLst>
                <a:path h="2156099" w="4517058">
                  <a:moveTo>
                    <a:pt x="0" y="0"/>
                  </a:moveTo>
                  <a:lnTo>
                    <a:pt x="4517058" y="0"/>
                  </a:lnTo>
                  <a:lnTo>
                    <a:pt x="4517058" y="2156099"/>
                  </a:lnTo>
                  <a:lnTo>
                    <a:pt x="0" y="215609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17058" cy="219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9271" y="5676102"/>
            <a:ext cx="11873558" cy="2468898"/>
          </a:xfrm>
          <a:custGeom>
            <a:avLst/>
            <a:gdLst/>
            <a:ahLst/>
            <a:cxnLst/>
            <a:rect r="r" b="b" t="t" l="l"/>
            <a:pathLst>
              <a:path h="2468898" w="11873558">
                <a:moveTo>
                  <a:pt x="0" y="0"/>
                </a:moveTo>
                <a:lnTo>
                  <a:pt x="11873557" y="0"/>
                </a:lnTo>
                <a:lnTo>
                  <a:pt x="11873557" y="2468898"/>
                </a:lnTo>
                <a:lnTo>
                  <a:pt x="0" y="2468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076" r="0" b="-836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384" y="1565106"/>
            <a:ext cx="3678639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7"/>
              </a:lnSpc>
              <a:spcBef>
                <a:spcPct val="0"/>
              </a:spcBef>
            </a:pPr>
            <a:r>
              <a:rPr lang="en-US" b="true" sz="5112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CONTEXT</a:t>
            </a:r>
            <a:r>
              <a:rPr lang="en-US" b="true" sz="5112" strike="noStrike" u="none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79784" y="2898356"/>
            <a:ext cx="15128431" cy="1977646"/>
            <a:chOff x="0" y="0"/>
            <a:chExt cx="3984443" cy="5208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sect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 l’ass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subit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p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a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nn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ell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por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tant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</a:p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ié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aux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réclamations im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prévu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(≈ 11M€).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23" id="23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647" y="1253602"/>
            <a:ext cx="17150706" cy="8186440"/>
            <a:chOff x="0" y="0"/>
            <a:chExt cx="4517058" cy="2156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7058" cy="2156099"/>
            </a:xfrm>
            <a:custGeom>
              <a:avLst/>
              <a:gdLst/>
              <a:ahLst/>
              <a:cxnLst/>
              <a:rect r="r" b="b" t="t" l="l"/>
              <a:pathLst>
                <a:path h="2156099" w="4517058">
                  <a:moveTo>
                    <a:pt x="0" y="0"/>
                  </a:moveTo>
                  <a:lnTo>
                    <a:pt x="4517058" y="0"/>
                  </a:lnTo>
                  <a:lnTo>
                    <a:pt x="4517058" y="2156099"/>
                  </a:lnTo>
                  <a:lnTo>
                    <a:pt x="0" y="215609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17058" cy="219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7468" y="1565106"/>
            <a:ext cx="3740471" cy="86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7"/>
              </a:lnSpc>
              <a:spcBef>
                <a:spcPct val="0"/>
              </a:spcBef>
            </a:pPr>
            <a:r>
              <a:rPr lang="en-US" b="true" sz="5112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APPROCH</a:t>
            </a:r>
            <a:r>
              <a:rPr lang="en-US" b="true" sz="5112" strike="noStrike" u="none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962101" y="7792275"/>
            <a:ext cx="4840074" cy="1466025"/>
          </a:xfrm>
          <a:custGeom>
            <a:avLst/>
            <a:gdLst/>
            <a:ahLst/>
            <a:cxnLst/>
            <a:rect r="r" b="b" t="t" l="l"/>
            <a:pathLst>
              <a:path h="1466025" w="4840074">
                <a:moveTo>
                  <a:pt x="0" y="0"/>
                </a:moveTo>
                <a:lnTo>
                  <a:pt x="4840074" y="0"/>
                </a:lnTo>
                <a:lnTo>
                  <a:pt x="4840074" y="1466025"/>
                </a:lnTo>
                <a:lnTo>
                  <a:pt x="0" y="1466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62" t="-70814" r="-11330" b="-5404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20" id="20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579784" y="3020799"/>
            <a:ext cx="15128431" cy="1977646"/>
            <a:chOff x="0" y="0"/>
            <a:chExt cx="3984443" cy="5208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Développer un modèle d'apprentissage automatique pour prédire les réclamations dans les bâtiments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79784" y="5726338"/>
            <a:ext cx="15128431" cy="1977646"/>
            <a:chOff x="0" y="0"/>
            <a:chExt cx="3984443" cy="5208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84443" cy="520862"/>
            </a:xfrm>
            <a:custGeom>
              <a:avLst/>
              <a:gdLst/>
              <a:ahLst/>
              <a:cxnLst/>
              <a:rect r="r" b="b" t="t" l="l"/>
              <a:pathLst>
                <a:path h="520862" w="3984443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4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Pr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é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dir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réclamatio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per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d'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évite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l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que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d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'opt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les 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cont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rats d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'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ass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uranc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b="true" sz="2699" strike="noStrike" u="non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9" id="9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568647" y="1290161"/>
            <a:ext cx="17150706" cy="7968139"/>
            <a:chOff x="0" y="0"/>
            <a:chExt cx="4517058" cy="20986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17058" cy="2098605"/>
            </a:xfrm>
            <a:custGeom>
              <a:avLst/>
              <a:gdLst/>
              <a:ahLst/>
              <a:cxnLst/>
              <a:rect r="r" b="b" t="t" l="l"/>
              <a:pathLst>
                <a:path h="2098605" w="4517058">
                  <a:moveTo>
                    <a:pt x="0" y="0"/>
                  </a:moveTo>
                  <a:lnTo>
                    <a:pt x="4517058" y="0"/>
                  </a:lnTo>
                  <a:lnTo>
                    <a:pt x="4517058" y="2098605"/>
                  </a:lnTo>
                  <a:lnTo>
                    <a:pt x="0" y="209860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17058" cy="2136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3798756" y="1418271"/>
            <a:ext cx="1105615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STRUCTURE DU JEU DE DONNÉES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189571" y="2480554"/>
            <a:ext cx="5547783" cy="6515282"/>
            <a:chOff x="0" y="0"/>
            <a:chExt cx="7397044" cy="8687043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711477" y="1857375"/>
            <a:ext cx="3487619" cy="3829333"/>
            <a:chOff x="0" y="0"/>
            <a:chExt cx="4650158" cy="510577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978293" y="512507"/>
              <a:ext cx="1578756" cy="4224096"/>
            </a:xfrm>
            <a:custGeom>
              <a:avLst/>
              <a:gdLst/>
              <a:ahLst/>
              <a:cxnLst/>
              <a:rect r="r" b="b" t="t" l="l"/>
              <a:pathLst>
                <a:path h="4224096" w="1578756">
                  <a:moveTo>
                    <a:pt x="0" y="0"/>
                  </a:moveTo>
                  <a:lnTo>
                    <a:pt x="1578756" y="0"/>
                  </a:lnTo>
                  <a:lnTo>
                    <a:pt x="1578756" y="4224096"/>
                  </a:lnTo>
                  <a:lnTo>
                    <a:pt x="0" y="4224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1" id="51"/>
            <p:cNvGrpSpPr/>
            <p:nvPr/>
          </p:nvGrpSpPr>
          <p:grpSpPr>
            <a:xfrm rot="0">
              <a:off x="298552" y="0"/>
              <a:ext cx="2309133" cy="5105777"/>
              <a:chOff x="0" y="0"/>
              <a:chExt cx="666118" cy="1472869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66118" cy="1472869"/>
              </a:xfrm>
              <a:custGeom>
                <a:avLst/>
                <a:gdLst/>
                <a:ahLst/>
                <a:cxnLst/>
                <a:rect r="r" b="b" t="t" l="l"/>
                <a:pathLst>
                  <a:path h="1472869" w="666118">
                    <a:moveTo>
                      <a:pt x="0" y="0"/>
                    </a:moveTo>
                    <a:lnTo>
                      <a:pt x="666118" y="0"/>
                    </a:lnTo>
                    <a:lnTo>
                      <a:pt x="666118" y="1472869"/>
                    </a:lnTo>
                    <a:lnTo>
                      <a:pt x="0" y="14728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38100"/>
                <a:ext cx="666118" cy="1434769"/>
              </a:xfrm>
              <a:prstGeom prst="rect">
                <a:avLst/>
              </a:prstGeom>
            </p:spPr>
            <p:txBody>
              <a:bodyPr anchor="ctr" rtlCol="false" tIns="34785" lIns="34785" bIns="34785" rIns="34785"/>
              <a:lstStyle/>
              <a:p>
                <a:pPr algn="ctr">
                  <a:lnSpc>
                    <a:spcPts val="2391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713011" y="319733"/>
              <a:ext cx="1092742" cy="1224361"/>
            </a:xfrm>
            <a:custGeom>
              <a:avLst/>
              <a:gdLst/>
              <a:ahLst/>
              <a:cxnLst/>
              <a:rect r="r" b="b" t="t" l="l"/>
              <a:pathLst>
                <a:path h="1224361" w="1092742">
                  <a:moveTo>
                    <a:pt x="0" y="0"/>
                  </a:moveTo>
                  <a:lnTo>
                    <a:pt x="1092743" y="0"/>
                  </a:lnTo>
                  <a:lnTo>
                    <a:pt x="1092743" y="1224362"/>
                  </a:lnTo>
                  <a:lnTo>
                    <a:pt x="0" y="122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713011" y="2830752"/>
              <a:ext cx="1092742" cy="1224361"/>
            </a:xfrm>
            <a:custGeom>
              <a:avLst/>
              <a:gdLst/>
              <a:ahLst/>
              <a:cxnLst/>
              <a:rect r="r" b="b" t="t" l="l"/>
              <a:pathLst>
                <a:path h="1224361" w="1092742">
                  <a:moveTo>
                    <a:pt x="0" y="0"/>
                  </a:moveTo>
                  <a:lnTo>
                    <a:pt x="1092743" y="0"/>
                  </a:lnTo>
                  <a:lnTo>
                    <a:pt x="1092743" y="1224361"/>
                  </a:lnTo>
                  <a:lnTo>
                    <a:pt x="0" y="1224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0" y="1768303"/>
              <a:ext cx="2518765" cy="507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81"/>
                </a:lnSpc>
              </a:pPr>
              <a:r>
                <a:rPr lang="en-US" sz="1424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train_insurance.xlsx</a:t>
              </a:r>
            </a:p>
            <a:p>
              <a:pPr algn="ctr">
                <a:lnSpc>
                  <a:spcPts val="1481"/>
                </a:lnSpc>
              </a:pPr>
              <a:r>
                <a:rPr lang="en-US" sz="1424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(5014, 13) 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45468" y="4278715"/>
              <a:ext cx="2227828" cy="507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81"/>
                </a:lnSpc>
              </a:pPr>
              <a:r>
                <a:rPr lang="en-US" sz="1424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testinsurance.xlsx</a:t>
              </a:r>
            </a:p>
            <a:p>
              <a:pPr algn="ctr">
                <a:lnSpc>
                  <a:spcPts val="1481"/>
                </a:lnSpc>
              </a:pPr>
              <a:r>
                <a:rPr lang="en-US" sz="1424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(2147, 13)</a:t>
              </a:r>
            </a:p>
          </p:txBody>
        </p:sp>
        <p:sp>
          <p:nvSpPr>
            <p:cNvPr name="AutoShape 58" id="58"/>
            <p:cNvSpPr/>
            <p:nvPr/>
          </p:nvSpPr>
          <p:spPr>
            <a:xfrm flipV="true">
              <a:off x="2861629" y="1556795"/>
              <a:ext cx="1788529" cy="107663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59" id="59"/>
          <p:cNvSpPr txBox="true"/>
          <p:nvPr/>
        </p:nvSpPr>
        <p:spPr>
          <a:xfrm rot="0">
            <a:off x="8823163" y="2340714"/>
            <a:ext cx="8212984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</a:pPr>
            <a:r>
              <a:rPr lang="en-US" b="true" sz="2399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1-Ex</a:t>
            </a:r>
            <a:r>
              <a:rPr lang="en-US" b="true" sz="2399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ploration des données :</a:t>
            </a:r>
            <a:r>
              <a:rPr lang="en-US" sz="2399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Comprendre les données </a:t>
            </a:r>
            <a:r>
              <a:rPr lang="en-US" sz="2399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 prendre des décisions pour le processus de nettoyage des données.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823163" y="4382690"/>
            <a:ext cx="8212984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données: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Traiter les données sur la base des informations tirées de l'exploration précédente(EDA).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946805" y="6696670"/>
            <a:ext cx="7089342" cy="13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3-Appr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iss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age 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automatiqu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</a:t>
            </a:r>
            <a:r>
              <a:rPr lang="en-US" b="true" sz="2399" strike="noStrike" u="non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399" strike="noStrike" u="non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lopper des modèles à l'aide des ensembles de données nettoyés.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50492" y="1909204"/>
            <a:ext cx="4250820" cy="3095913"/>
            <a:chOff x="0" y="0"/>
            <a:chExt cx="5667760" cy="41278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71777" y="0"/>
              <a:ext cx="1182805" cy="1325272"/>
            </a:xfrm>
            <a:custGeom>
              <a:avLst/>
              <a:gdLst/>
              <a:ahLst/>
              <a:cxnLst/>
              <a:rect r="r" b="b" t="t" l="l"/>
              <a:pathLst>
                <a:path h="1325272" w="1182805">
                  <a:moveTo>
                    <a:pt x="0" y="0"/>
                  </a:moveTo>
                  <a:lnTo>
                    <a:pt x="1182806" y="0"/>
                  </a:lnTo>
                  <a:lnTo>
                    <a:pt x="1182806" y="1325272"/>
                  </a:lnTo>
                  <a:lnTo>
                    <a:pt x="0" y="132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870635" y="0"/>
              <a:ext cx="1182805" cy="1325272"/>
            </a:xfrm>
            <a:custGeom>
              <a:avLst/>
              <a:gdLst/>
              <a:ahLst/>
              <a:cxnLst/>
              <a:rect r="r" b="b" t="t" l="l"/>
              <a:pathLst>
                <a:path h="1325272" w="1182805">
                  <a:moveTo>
                    <a:pt x="0" y="0"/>
                  </a:moveTo>
                  <a:lnTo>
                    <a:pt x="1182806" y="0"/>
                  </a:lnTo>
                  <a:lnTo>
                    <a:pt x="1182806" y="1325272"/>
                  </a:lnTo>
                  <a:lnTo>
                    <a:pt x="0" y="132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574470" y="3831636"/>
              <a:ext cx="2531013" cy="296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"/>
                </a:lnSpc>
              </a:pPr>
              <a:r>
                <a:rPr lang="en-US" sz="1542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7161 Observations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42881"/>
              <a:ext cx="2726360" cy="560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"/>
                </a:lnSpc>
              </a:pPr>
              <a:r>
                <a:rPr lang="en-US" sz="1542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train_insurance.xlsx</a:t>
              </a:r>
            </a:p>
            <a:p>
              <a:pPr algn="ctr">
                <a:lnSpc>
                  <a:spcPts val="1603"/>
                </a:lnSpc>
              </a:pPr>
              <a:r>
                <a:rPr lang="en-US" sz="1542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(5014, 13)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256316" y="1494484"/>
              <a:ext cx="2411444" cy="560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03"/>
                </a:lnSpc>
              </a:pPr>
              <a:r>
                <a:rPr lang="en-US" sz="1542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testinsurance.xlsx</a:t>
              </a:r>
            </a:p>
            <a:p>
              <a:pPr algn="ctr">
                <a:lnSpc>
                  <a:spcPts val="1603"/>
                </a:lnSpc>
              </a:pPr>
              <a:r>
                <a:rPr lang="en-US" sz="1542" b="true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(2147, 13)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5400000">
              <a:off x="2066987" y="870218"/>
              <a:ext cx="1545978" cy="4136397"/>
            </a:xfrm>
            <a:custGeom>
              <a:avLst/>
              <a:gdLst/>
              <a:ahLst/>
              <a:cxnLst/>
              <a:rect r="r" b="b" t="t" l="l"/>
              <a:pathLst>
                <a:path h="4136397" w="1545978">
                  <a:moveTo>
                    <a:pt x="0" y="0"/>
                  </a:moveTo>
                  <a:lnTo>
                    <a:pt x="1545978" y="0"/>
                  </a:lnTo>
                  <a:lnTo>
                    <a:pt x="1545978" y="4136397"/>
                  </a:lnTo>
                  <a:lnTo>
                    <a:pt x="0" y="413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51" id="51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55" id="55"/>
          <p:cNvSpPr/>
          <p:nvPr/>
        </p:nvSpPr>
        <p:spPr>
          <a:xfrm flipH="false" flipV="false" rot="0">
            <a:off x="7883628" y="5185895"/>
            <a:ext cx="3557853" cy="2936531"/>
          </a:xfrm>
          <a:custGeom>
            <a:avLst/>
            <a:gdLst/>
            <a:ahLst/>
            <a:cxnLst/>
            <a:rect r="r" b="b" t="t" l="l"/>
            <a:pathLst>
              <a:path h="2936531" w="3557853">
                <a:moveTo>
                  <a:pt x="0" y="0"/>
                </a:moveTo>
                <a:lnTo>
                  <a:pt x="3557853" y="0"/>
                </a:lnTo>
                <a:lnTo>
                  <a:pt x="3557853" y="2936531"/>
                </a:lnTo>
                <a:lnTo>
                  <a:pt x="0" y="29365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8479" r="0" b="-10552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5400000">
            <a:off x="11439654" y="2805868"/>
            <a:ext cx="6250459" cy="4760054"/>
          </a:xfrm>
          <a:custGeom>
            <a:avLst/>
            <a:gdLst/>
            <a:ahLst/>
            <a:cxnLst/>
            <a:rect r="r" b="b" t="t" l="l"/>
            <a:pathLst>
              <a:path h="4760054" w="6250459">
                <a:moveTo>
                  <a:pt x="0" y="0"/>
                </a:moveTo>
                <a:lnTo>
                  <a:pt x="6250459" y="0"/>
                </a:lnTo>
                <a:lnTo>
                  <a:pt x="6250459" y="4760054"/>
                </a:lnTo>
                <a:lnTo>
                  <a:pt x="0" y="4760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6859498" y="8396850"/>
            <a:ext cx="10781904" cy="754733"/>
          </a:xfrm>
          <a:custGeom>
            <a:avLst/>
            <a:gdLst/>
            <a:ahLst/>
            <a:cxnLst/>
            <a:rect r="r" b="b" t="t" l="l"/>
            <a:pathLst>
              <a:path h="754733" w="10781904">
                <a:moveTo>
                  <a:pt x="0" y="0"/>
                </a:moveTo>
                <a:lnTo>
                  <a:pt x="10781904" y="0"/>
                </a:lnTo>
                <a:lnTo>
                  <a:pt x="10781904" y="754733"/>
                </a:lnTo>
                <a:lnTo>
                  <a:pt x="0" y="75473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8604907" y="1132926"/>
            <a:ext cx="764494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56257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919874" y="2942811"/>
            <a:ext cx="9823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b="true" sz="1699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Colonne Vide !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538240" y="1781175"/>
            <a:ext cx="4174738" cy="50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"/>
              </a:lnSpc>
              <a:spcBef>
                <a:spcPct val="0"/>
              </a:spcBef>
            </a:pPr>
            <a:r>
              <a:rPr lang="en-US" b="true" sz="148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Top des colonnes avec valeurs manquantes:</a:t>
            </a:r>
          </a:p>
          <a:p>
            <a:pPr algn="ctr">
              <a:lnSpc>
                <a:spcPts val="2081"/>
              </a:lnSpc>
              <a:spcBef>
                <a:spcPct val="0"/>
              </a:spcBef>
            </a:pPr>
          </a:p>
        </p:txBody>
      </p:sp>
      <p:sp>
        <p:nvSpPr>
          <p:cNvPr name="TextBox 62" id="62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646338" y="1052659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8695412" y="2053677"/>
            <a:ext cx="7463932" cy="6559796"/>
          </a:xfrm>
          <a:custGeom>
            <a:avLst/>
            <a:gdLst/>
            <a:ahLst/>
            <a:cxnLst/>
            <a:rect r="r" b="b" t="t" l="l"/>
            <a:pathLst>
              <a:path h="6559796" w="7463932">
                <a:moveTo>
                  <a:pt x="0" y="0"/>
                </a:moveTo>
                <a:lnTo>
                  <a:pt x="7463932" y="0"/>
                </a:lnTo>
                <a:lnTo>
                  <a:pt x="7463932" y="6559796"/>
                </a:lnTo>
                <a:lnTo>
                  <a:pt x="0" y="6559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8604907" y="1132926"/>
            <a:ext cx="764494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3998174" y="-2341776"/>
            <a:ext cx="4229731" cy="5362575"/>
          </a:xfrm>
          <a:custGeom>
            <a:avLst/>
            <a:gdLst/>
            <a:ahLst/>
            <a:cxnLst/>
            <a:rect r="r" b="b" t="t" l="l"/>
            <a:pathLst>
              <a:path h="5362575" w="4229731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7364" y="9124950"/>
            <a:ext cx="2289647" cy="789928"/>
          </a:xfrm>
          <a:custGeom>
            <a:avLst/>
            <a:gdLst/>
            <a:ahLst/>
            <a:cxnLst/>
            <a:rect r="r" b="b" t="t" l="l"/>
            <a:pathLst>
              <a:path h="789928" w="2289647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959947" y="2480554"/>
            <a:ext cx="598705" cy="1080490"/>
          </a:xfrm>
          <a:custGeom>
            <a:avLst/>
            <a:gdLst/>
            <a:ahLst/>
            <a:cxnLst/>
            <a:rect r="r" b="b" t="t" l="l"/>
            <a:pathLst>
              <a:path h="1080490" w="598705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7943" r="-34746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97712" y="9515475"/>
            <a:ext cx="32682952" cy="3385803"/>
            <a:chOff x="0" y="0"/>
            <a:chExt cx="43577270" cy="4514404"/>
          </a:xfrm>
        </p:grpSpPr>
        <p:sp>
          <p:nvSpPr>
            <p:cNvPr name="AutoShape 6" id="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cap="flat" w="50800">
              <a:solidFill>
                <a:srgbClr val="174A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cap="flat" w="50800">
              <a:solidFill>
                <a:srgbClr val="1E4C7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22550" cy="369843"/>
              </a:xfrm>
              <a:custGeom>
                <a:avLst/>
                <a:gdLst/>
                <a:ahLst/>
                <a:cxnLst/>
                <a:rect r="r" b="b" t="t" l="l"/>
                <a:pathLst>
                  <a:path h="369843" w="1022550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443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5344363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5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598713" y="1028700"/>
            <a:ext cx="11303474" cy="8234216"/>
            <a:chOff x="0" y="0"/>
            <a:chExt cx="2977047" cy="216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77047" cy="2168683"/>
            </a:xfrm>
            <a:custGeom>
              <a:avLst/>
              <a:gdLst/>
              <a:ahLst/>
              <a:cxnLst/>
              <a:rect r="r" b="b" t="t" l="l"/>
              <a:pathLst>
                <a:path h="2168683" w="2977047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-43943"/>
            <a:ext cx="18288000" cy="900259"/>
            <a:chOff x="0" y="0"/>
            <a:chExt cx="4816593" cy="2371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37105"/>
            </a:xfrm>
            <a:custGeom>
              <a:avLst/>
              <a:gdLst/>
              <a:ahLst/>
              <a:cxnLst/>
              <a:rect r="r" b="b" t="t" l="l"/>
              <a:pathLst>
                <a:path h="2371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6150" y="-6991161"/>
            <a:ext cx="2207019" cy="8848536"/>
            <a:chOff x="0" y="0"/>
            <a:chExt cx="2942692" cy="117980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94141" y="0"/>
              <a:ext cx="1848550" cy="1142140"/>
            </a:xfrm>
            <a:custGeom>
              <a:avLst/>
              <a:gdLst/>
              <a:ahLst/>
              <a:cxnLst/>
              <a:rect r="r" b="b" t="t" l="l"/>
              <a:pathLst>
                <a:path h="1142140" w="184855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68384" cy="191820"/>
              </a:xfrm>
              <a:custGeom>
                <a:avLst/>
                <a:gdLst/>
                <a:ahLst/>
                <a:cxnLst/>
                <a:rect r="r" b="b" t="t" l="l"/>
                <a:pathLst>
                  <a:path h="191820" w="2068384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r="r" b="b" t="t" l="l"/>
              <a:pathLst>
                <a:path h="437513" w="1142140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481098"/>
              <a:ext cx="5089814" cy="57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07545" cy="383646"/>
              </a:xfrm>
              <a:custGeom>
                <a:avLst/>
                <a:gdLst/>
                <a:ahLst/>
                <a:cxnLst/>
                <a:rect r="r" b="b" t="t" l="l"/>
                <a:pathLst>
                  <a:path h="383646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71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28676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235481" y="5234349"/>
              <a:ext cx="1957447" cy="4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  <a:r>
                <a:rPr lang="en-US" b="true" sz="2167" i="tru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b="true" sz="2167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07545" cy="392343"/>
              </a:xfrm>
              <a:custGeom>
                <a:avLst/>
                <a:gdLst/>
                <a:ahLst/>
                <a:cxnLst/>
                <a:rect r="r" b="b" t="t" l="l"/>
                <a:pathLst>
                  <a:path h="392343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7661394"/>
              <a:ext cx="508981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07545" cy="381807"/>
              </a:xfrm>
              <a:custGeom>
                <a:avLst/>
                <a:gdLst/>
                <a:ahLst/>
                <a:cxnLst/>
                <a:rect r="r" b="b" t="t" l="l"/>
                <a:pathLst>
                  <a:path h="381807" w="1307545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anchor="ctr" rtlCol="false" tIns="42083" lIns="42083" bIns="42083" rIns="42083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962840" y="5254291"/>
              <a:ext cx="3164134" cy="574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1"/>
                </a:lnSpc>
                <a:spcBef>
                  <a:spcPct val="0"/>
                </a:spcBef>
              </a:pPr>
              <a:r>
                <a:rPr lang="en-US" b="true" sz="2586" i="true" strike="noStrike" u="non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5089814" y="5505570"/>
              <a:ext cx="1967551" cy="2417845"/>
            </a:xfrm>
            <a:prstGeom prst="line">
              <a:avLst/>
            </a:prstGeom>
            <a:ln cap="flat" w="35364">
              <a:solidFill>
                <a:srgbClr val="000000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cap="flat" w="47153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6687766" y="2255078"/>
            <a:ext cx="3667052" cy="3052821"/>
          </a:xfrm>
          <a:custGeom>
            <a:avLst/>
            <a:gdLst/>
            <a:ahLst/>
            <a:cxnLst/>
            <a:rect r="r" b="b" t="t" l="l"/>
            <a:pathLst>
              <a:path h="3052821" w="3667052">
                <a:moveTo>
                  <a:pt x="0" y="0"/>
                </a:moveTo>
                <a:lnTo>
                  <a:pt x="3667052" y="0"/>
                </a:lnTo>
                <a:lnTo>
                  <a:pt x="3667052" y="3052821"/>
                </a:lnTo>
                <a:lnTo>
                  <a:pt x="0" y="3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000" t="0" r="0" b="-99999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107982" y="2255078"/>
            <a:ext cx="3725118" cy="3052821"/>
          </a:xfrm>
          <a:custGeom>
            <a:avLst/>
            <a:gdLst/>
            <a:ahLst/>
            <a:cxnLst/>
            <a:rect r="r" b="b" t="t" l="l"/>
            <a:pathLst>
              <a:path h="3052821" w="3725118">
                <a:moveTo>
                  <a:pt x="0" y="0"/>
                </a:moveTo>
                <a:lnTo>
                  <a:pt x="3725119" y="0"/>
                </a:lnTo>
                <a:lnTo>
                  <a:pt x="3725119" y="3052821"/>
                </a:lnTo>
                <a:lnTo>
                  <a:pt x="0" y="3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99999" r="-96882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373868" y="2236678"/>
            <a:ext cx="3715064" cy="3071221"/>
          </a:xfrm>
          <a:custGeom>
            <a:avLst/>
            <a:gdLst/>
            <a:ahLst/>
            <a:cxnLst/>
            <a:rect r="r" b="b" t="t" l="l"/>
            <a:pathLst>
              <a:path h="3071221" w="3715064">
                <a:moveTo>
                  <a:pt x="0" y="0"/>
                </a:moveTo>
                <a:lnTo>
                  <a:pt x="3715064" y="0"/>
                </a:lnTo>
                <a:lnTo>
                  <a:pt x="3715064" y="3071221"/>
                </a:lnTo>
                <a:lnTo>
                  <a:pt x="0" y="3071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97415" b="-98801"/>
            </a:stretch>
          </a:blipFill>
        </p:spPr>
      </p:sp>
      <p:sp>
        <p:nvSpPr>
          <p:cNvPr name="AutoShape 51" id="51"/>
          <p:cNvSpPr/>
          <p:nvPr/>
        </p:nvSpPr>
        <p:spPr>
          <a:xfrm>
            <a:off x="11900026" y="7411687"/>
            <a:ext cx="10547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7960354" y="5894032"/>
            <a:ext cx="3671253" cy="3035311"/>
          </a:xfrm>
          <a:custGeom>
            <a:avLst/>
            <a:gdLst/>
            <a:ahLst/>
            <a:cxnLst/>
            <a:rect r="r" b="b" t="t" l="l"/>
            <a:pathLst>
              <a:path h="3035311" w="3671253">
                <a:moveTo>
                  <a:pt x="0" y="0"/>
                </a:moveTo>
                <a:lnTo>
                  <a:pt x="3671253" y="0"/>
                </a:lnTo>
                <a:lnTo>
                  <a:pt x="3671253" y="3035310"/>
                </a:lnTo>
                <a:lnTo>
                  <a:pt x="0" y="3035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9771" t="-101153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12560345" y="5822249"/>
            <a:ext cx="4698955" cy="2943894"/>
            <a:chOff x="0" y="0"/>
            <a:chExt cx="6265274" cy="392519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650615" y="0"/>
              <a:ext cx="4755699" cy="3925192"/>
            </a:xfrm>
            <a:custGeom>
              <a:avLst/>
              <a:gdLst/>
              <a:ahLst/>
              <a:cxnLst/>
              <a:rect r="r" b="b" t="t" l="l"/>
              <a:pathLst>
                <a:path h="3925192" w="4755699">
                  <a:moveTo>
                    <a:pt x="0" y="0"/>
                  </a:moveTo>
                  <a:lnTo>
                    <a:pt x="4755699" y="0"/>
                  </a:lnTo>
                  <a:lnTo>
                    <a:pt x="4755699" y="3925192"/>
                  </a:lnTo>
                  <a:lnTo>
                    <a:pt x="0" y="3925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8479" r="0" b="-10552"/>
              </a:stretch>
            </a:blipFill>
          </p:spPr>
        </p:sp>
        <p:grpSp>
          <p:nvGrpSpPr>
            <p:cNvPr name="Group 55" id="55"/>
            <p:cNvGrpSpPr/>
            <p:nvPr/>
          </p:nvGrpSpPr>
          <p:grpSpPr>
            <a:xfrm rot="0">
              <a:off x="441419" y="3469192"/>
              <a:ext cx="1467891" cy="456001"/>
              <a:chOff x="0" y="0"/>
              <a:chExt cx="318062" cy="9880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318062" cy="98806"/>
              </a:xfrm>
              <a:custGeom>
                <a:avLst/>
                <a:gdLst/>
                <a:ahLst/>
                <a:cxnLst/>
                <a:rect r="r" b="b" t="t" l="l"/>
                <a:pathLst>
                  <a:path h="98806" w="318062">
                    <a:moveTo>
                      <a:pt x="0" y="0"/>
                    </a:moveTo>
                    <a:lnTo>
                      <a:pt x="318062" y="0"/>
                    </a:lnTo>
                    <a:lnTo>
                      <a:pt x="318062" y="98806"/>
                    </a:lnTo>
                    <a:lnTo>
                      <a:pt x="0" y="988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318062" cy="155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21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179324" y="7764"/>
              <a:ext cx="1467891" cy="456001"/>
              <a:chOff x="0" y="0"/>
              <a:chExt cx="318062" cy="9880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318062" cy="98806"/>
              </a:xfrm>
              <a:custGeom>
                <a:avLst/>
                <a:gdLst/>
                <a:ahLst/>
                <a:cxnLst/>
                <a:rect r="r" b="b" t="t" l="l"/>
                <a:pathLst>
                  <a:path h="98806" w="318062">
                    <a:moveTo>
                      <a:pt x="0" y="0"/>
                    </a:moveTo>
                    <a:lnTo>
                      <a:pt x="318062" y="0"/>
                    </a:lnTo>
                    <a:lnTo>
                      <a:pt x="318062" y="98806"/>
                    </a:lnTo>
                    <a:lnTo>
                      <a:pt x="0" y="988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57150"/>
                <a:ext cx="318062" cy="1559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21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777544" y="2550542"/>
              <a:ext cx="847933" cy="468555"/>
              <a:chOff x="0" y="0"/>
              <a:chExt cx="167493" cy="9255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67493" cy="92554"/>
              </a:xfrm>
              <a:custGeom>
                <a:avLst/>
                <a:gdLst/>
                <a:ahLst/>
                <a:cxnLst/>
                <a:rect r="r" b="b" t="t" l="l"/>
                <a:pathLst>
                  <a:path h="92554" w="167493">
                    <a:moveTo>
                      <a:pt x="0" y="0"/>
                    </a:moveTo>
                    <a:lnTo>
                      <a:pt x="167493" y="0"/>
                    </a:lnTo>
                    <a:lnTo>
                      <a:pt x="167493" y="92554"/>
                    </a:lnTo>
                    <a:lnTo>
                      <a:pt x="0" y="92554"/>
                    </a:lnTo>
                    <a:close/>
                  </a:path>
                </a:pathLst>
              </a:custGeom>
              <a:solidFill>
                <a:srgbClr val="C7DD7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57150"/>
                <a:ext cx="167493" cy="149704"/>
              </a:xfrm>
              <a:prstGeom prst="rect">
                <a:avLst/>
              </a:prstGeom>
            </p:spPr>
            <p:txBody>
              <a:bodyPr anchor="ctr" rtlCol="false" tIns="55725" lIns="55725" bIns="55725" rIns="55725"/>
              <a:lstStyle/>
              <a:p>
                <a:pPr algn="ctr">
                  <a:lnSpc>
                    <a:spcPts val="3621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303880" y="856851"/>
              <a:ext cx="847933" cy="468555"/>
              <a:chOff x="0" y="0"/>
              <a:chExt cx="167493" cy="9255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67493" cy="92554"/>
              </a:xfrm>
              <a:custGeom>
                <a:avLst/>
                <a:gdLst/>
                <a:ahLst/>
                <a:cxnLst/>
                <a:rect r="r" b="b" t="t" l="l"/>
                <a:pathLst>
                  <a:path h="92554" w="167493">
                    <a:moveTo>
                      <a:pt x="0" y="0"/>
                    </a:moveTo>
                    <a:lnTo>
                      <a:pt x="167493" y="0"/>
                    </a:lnTo>
                    <a:lnTo>
                      <a:pt x="167493" y="92554"/>
                    </a:lnTo>
                    <a:lnTo>
                      <a:pt x="0" y="92554"/>
                    </a:lnTo>
                    <a:close/>
                  </a:path>
                </a:pathLst>
              </a:custGeom>
              <a:solidFill>
                <a:srgbClr val="1E4A78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57150"/>
                <a:ext cx="167493" cy="149704"/>
              </a:xfrm>
              <a:prstGeom prst="rect">
                <a:avLst/>
              </a:prstGeom>
            </p:spPr>
            <p:txBody>
              <a:bodyPr anchor="ctr" rtlCol="false" tIns="55725" lIns="55725" bIns="55725" rIns="55725"/>
              <a:lstStyle/>
              <a:p>
                <a:pPr algn="ctr">
                  <a:lnSpc>
                    <a:spcPts val="3621"/>
                  </a:lnSpc>
                </a:pPr>
              </a:p>
            </p:txBody>
          </p:sp>
        </p:grpSp>
        <p:sp>
          <p:nvSpPr>
            <p:cNvPr name="TextBox 67" id="67"/>
            <p:cNvSpPr txBox="true"/>
            <p:nvPr/>
          </p:nvSpPr>
          <p:spPr>
            <a:xfrm rot="0">
              <a:off x="0" y="3227271"/>
              <a:ext cx="2005939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77.97%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4259335" y="291084"/>
              <a:ext cx="2005939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22.03%</a:t>
              </a: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8604907" y="1132926"/>
            <a:ext cx="7644942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65782" y="-7146"/>
            <a:ext cx="6876179" cy="81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102962" y="7986336"/>
            <a:ext cx="13088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Imbalanced data !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2683" y="-71422"/>
            <a:ext cx="552119" cy="93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143764" y="9649428"/>
            <a:ext cx="1573936" cy="35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DAG7mcRHbGY</dc:identifier>
  <dcterms:modified xsi:type="dcterms:W3CDTF">2011-08-01T06:04:30Z</dcterms:modified>
  <cp:revision>1</cp:revision>
  <dc:title>Soutenance Du Projet Data Mining</dc:title>
</cp:coreProperties>
</file>